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70" r:id="rId4"/>
    <p:sldId id="259" r:id="rId5"/>
    <p:sldId id="258" r:id="rId6"/>
    <p:sldId id="260" r:id="rId7"/>
    <p:sldId id="263" r:id="rId8"/>
    <p:sldId id="264" r:id="rId9"/>
    <p:sldId id="266" r:id="rId10"/>
    <p:sldId id="265" r:id="rId11"/>
    <p:sldId id="267" r:id="rId12"/>
    <p:sldId id="268" r:id="rId13"/>
    <p:sldId id="27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94713"/>
  </p:normalViewPr>
  <p:slideViewPr>
    <p:cSldViewPr snapToGrid="0" snapToObjects="1">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A7959-4367-E34C-B8C2-94C9242EE3C7}" type="datetimeFigureOut">
              <a:rPr lang="fr-FR" smtClean="0"/>
              <a:t>05/03/2019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979D2-9E7C-924B-AB3B-13E4ACE466A9}" type="slidenum">
              <a:rPr lang="fr-FR" smtClean="0"/>
              <a:t>‹N°›</a:t>
            </a:fld>
            <a:endParaRPr lang="fr-FR"/>
          </a:p>
        </p:txBody>
      </p:sp>
    </p:spTree>
    <p:extLst>
      <p:ext uri="{BB962C8B-B14F-4D97-AF65-F5344CB8AC3E}">
        <p14:creationId xmlns:p14="http://schemas.microsoft.com/office/powerpoint/2010/main" val="2941861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6D979D2-9E7C-924B-AB3B-13E4ACE466A9}" type="slidenum">
              <a:rPr lang="fr-FR" smtClean="0"/>
              <a:t>9</a:t>
            </a:fld>
            <a:endParaRPr lang="fr-FR"/>
          </a:p>
        </p:txBody>
      </p:sp>
    </p:spTree>
    <p:extLst>
      <p:ext uri="{BB962C8B-B14F-4D97-AF65-F5344CB8AC3E}">
        <p14:creationId xmlns:p14="http://schemas.microsoft.com/office/powerpoint/2010/main" val="3222180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016A2AB-68B4-F040-AC5A-B647B96B65B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B5FF09DC-DE97-4044-BB91-72D18A68A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30FADB2-51A6-D349-A849-85B60BA68CC5}"/>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A2E19316-4C71-A841-B1A2-1A55D6DA08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14536F1-E7DD-7F49-B0F9-C577852D9C19}"/>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69636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DC6C2E0-5DE4-F94F-BC58-31C6C023854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7CDDC3EE-BBB6-BD46-8BFB-521F31E5B669}"/>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55041764-9315-E44E-B9A0-F72F4BEB3991}"/>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BC7841CD-C4B9-4545-83AD-209F54A8F8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E032DB9-7839-5F41-A560-F605732DBE81}"/>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274681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C0A08A3-97A6-5542-8282-8CF5714F7F3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D1C24F4E-F1A3-6D40-A0DA-C1D735954286}"/>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D18B8A70-69AC-EF40-8828-B9FC83F87BFF}"/>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77940FEE-157D-F443-B2E8-B78B4B78F8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D6CC87E-53E2-604A-B9EB-C50D46948427}"/>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88507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9CEA7B-FD30-2947-877E-A3F0FD89CCB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28E41903-3283-9F45-844E-D24A56AD71FD}"/>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B9C2930C-9690-0342-B921-3E5EE10201D8}"/>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5B1B8176-2204-6949-8750-2A08440B01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6B85FDC-F005-C647-B903-8E5EDE6B24D6}"/>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280708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48C1D4-19FD-5F41-BD22-1F9EFF40D1A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C1145000-F058-AB46-AEA1-26CA81EF48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536BE39B-9B61-F947-BD25-2426F73C3487}"/>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B97E115D-F2E2-164F-8DC9-9381714F86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AB86F178-87CF-2E41-B271-A8A4B95FBBCC}"/>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70473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5DCAC7-D05C-5D47-B8E1-A984079984E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46561E0-16ED-454E-8D50-29684D6EB831}"/>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E64999E3-9144-264F-A16C-104812F77318}"/>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323BDC6A-0B02-8447-96C7-59775A5DB27F}"/>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6" name="Espace réservé du pied de page 5">
            <a:extLst>
              <a:ext uri="{FF2B5EF4-FFF2-40B4-BE49-F238E27FC236}">
                <a16:creationId xmlns:a16="http://schemas.microsoft.com/office/drawing/2014/main" xmlns="" id="{567E6582-E31D-3943-9A94-2B361131CA6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7751B3C-64D3-0749-9CD5-BE13951C1D63}"/>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204706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30B5964-E828-8447-BEBB-C92D9AD161F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7E9B7AA3-3E9C-7E42-AD8C-7C838296A8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92EB3569-BF41-E245-BA45-509F7ECB4FEE}"/>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B628AAF5-E5F1-5A49-AC4B-EB9EBA8680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58C01AD3-E8BA-4847-A04A-7DE71F6E84A9}"/>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52558E4-7131-734D-9CEB-402CA9F450A3}"/>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8" name="Espace réservé du pied de page 7">
            <a:extLst>
              <a:ext uri="{FF2B5EF4-FFF2-40B4-BE49-F238E27FC236}">
                <a16:creationId xmlns:a16="http://schemas.microsoft.com/office/drawing/2014/main" xmlns="" id="{548BB033-7194-454B-A25D-A8768A04D21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F1423264-7308-9448-BF6D-37FA25B32F2A}"/>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50434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8F1D05-DDCD-5847-82F4-317D8EFC98F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725A5997-DDFF-0F40-BCA1-FF71C15D5487}"/>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4" name="Espace réservé du pied de page 3">
            <a:extLst>
              <a:ext uri="{FF2B5EF4-FFF2-40B4-BE49-F238E27FC236}">
                <a16:creationId xmlns:a16="http://schemas.microsoft.com/office/drawing/2014/main" xmlns="" id="{A6A1F7B1-F62B-A646-91CB-6FB66F73693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C43E123-4698-C348-9600-111831AC81E9}"/>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346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59CEA3B-97A9-5849-B0D5-8CA86990F333}"/>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3" name="Espace réservé du pied de page 2">
            <a:extLst>
              <a:ext uri="{FF2B5EF4-FFF2-40B4-BE49-F238E27FC236}">
                <a16:creationId xmlns:a16="http://schemas.microsoft.com/office/drawing/2014/main" xmlns="" id="{8AB9DFC7-E4F4-EB48-B0AB-9CFA992A134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2B715B2-9751-B146-92B8-FEE1533FF1BC}"/>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71429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59C931-1A8C-C548-A595-C88FDFDB730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58DA33F-4E26-B145-8989-C1EDAB888F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91DA6D36-053F-7F4A-BEFA-FB732A45E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C59C608B-D979-DD44-9BD6-0D872AC71594}"/>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6" name="Espace réservé du pied de page 5">
            <a:extLst>
              <a:ext uri="{FF2B5EF4-FFF2-40B4-BE49-F238E27FC236}">
                <a16:creationId xmlns:a16="http://schemas.microsoft.com/office/drawing/2014/main" xmlns="" id="{35C64B9C-F689-C240-B42D-2E67A0FB7C9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4D6BA0F-FC12-0E44-A778-EC4FF9E22EFC}"/>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14654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B4F685B-C9E0-0649-87F0-7E025813F7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38351B88-A8F5-7849-8C9B-A564D8B8C5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0F1B4A3-592C-7A40-A21C-1E6A36CC9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DF00BF62-DD01-084F-BEB5-77560F1A7E22}"/>
              </a:ext>
            </a:extLst>
          </p:cNvPr>
          <p:cNvSpPr>
            <a:spLocks noGrp="1"/>
          </p:cNvSpPr>
          <p:nvPr>
            <p:ph type="dt" sz="half" idx="10"/>
          </p:nvPr>
        </p:nvSpPr>
        <p:spPr/>
        <p:txBody>
          <a:bodyPr/>
          <a:lstStyle/>
          <a:p>
            <a:fld id="{38BFFC71-4E2F-2946-A435-9269A486C27E}" type="datetimeFigureOut">
              <a:rPr lang="fr-FR" smtClean="0"/>
              <a:t>05/03/2019</a:t>
            </a:fld>
            <a:endParaRPr lang="fr-FR"/>
          </a:p>
        </p:txBody>
      </p:sp>
      <p:sp>
        <p:nvSpPr>
          <p:cNvPr id="6" name="Espace réservé du pied de page 5">
            <a:extLst>
              <a:ext uri="{FF2B5EF4-FFF2-40B4-BE49-F238E27FC236}">
                <a16:creationId xmlns:a16="http://schemas.microsoft.com/office/drawing/2014/main" xmlns="" id="{1E961A8F-4A0F-1348-93D6-BC32345DE3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4ECCB5A-782F-8C45-B573-F3D596250F2B}"/>
              </a:ext>
            </a:extLst>
          </p:cNvPr>
          <p:cNvSpPr>
            <a:spLocks noGrp="1"/>
          </p:cNvSpPr>
          <p:nvPr>
            <p:ph type="sldNum" sz="quarter" idx="12"/>
          </p:nvPr>
        </p:nvSpPr>
        <p:spPr/>
        <p:txBody>
          <a:bodyPr/>
          <a:lstStyle/>
          <a:p>
            <a:fld id="{29725A81-9EDB-4A4D-BF83-B11BFE4FD124}" type="slidenum">
              <a:rPr lang="fr-FR" smtClean="0"/>
              <a:t>‹N°›</a:t>
            </a:fld>
            <a:endParaRPr lang="fr-FR"/>
          </a:p>
        </p:txBody>
      </p:sp>
    </p:spTree>
    <p:extLst>
      <p:ext uri="{BB962C8B-B14F-4D97-AF65-F5344CB8AC3E}">
        <p14:creationId xmlns:p14="http://schemas.microsoft.com/office/powerpoint/2010/main" val="185648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extLst>
              <a:ext uri="{BEBA8EAE-BF5A-486C-A8C5-ECC9F3942E4B}">
                <a14:imgProps xmlns:a14="http://schemas.microsoft.com/office/drawing/2010/main">
                  <a14:imgLayer>
                    <a14:imgEffect>
                      <a14:sharpenSoften amount="19000"/>
                    </a14:imgEffect>
                    <a14:imgEffect>
                      <a14:brightnessContrast contrast="54000"/>
                    </a14:imgEffect>
                  </a14:imgLayer>
                </a14:imgProps>
              </a:ext>
            </a:extLst>
          </a:blip>
          <a:srcRect/>
          <a:tile tx="-368300" ty="177800" sx="61000" sy="100000" flip="none" algn="ctr"/>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F43EEFC2-0248-E549-8CD7-329BFE904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F866E56-25C8-D14B-8252-ABBBD8A42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FB4BFAB-600E-1749-9E0F-0254A5241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FFC71-4E2F-2946-A435-9269A486C27E}" type="datetimeFigureOut">
              <a:rPr lang="fr-FR" smtClean="0"/>
              <a:t>05/03/2019</a:t>
            </a:fld>
            <a:endParaRPr lang="fr-FR"/>
          </a:p>
        </p:txBody>
      </p:sp>
      <p:sp>
        <p:nvSpPr>
          <p:cNvPr id="5" name="Espace réservé du pied de page 4">
            <a:extLst>
              <a:ext uri="{FF2B5EF4-FFF2-40B4-BE49-F238E27FC236}">
                <a16:creationId xmlns:a16="http://schemas.microsoft.com/office/drawing/2014/main" xmlns="" id="{B57CB4FB-9136-7742-9028-36974F2A76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10BC421D-8739-844E-911C-B6D4B193F0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25A81-9EDB-4A4D-BF83-B11BFE4FD124}" type="slidenum">
              <a:rPr lang="fr-FR" smtClean="0"/>
              <a:t>‹N°›</a:t>
            </a:fld>
            <a:endParaRPr lang="fr-FR"/>
          </a:p>
        </p:txBody>
      </p:sp>
    </p:spTree>
    <p:extLst>
      <p:ext uri="{BB962C8B-B14F-4D97-AF65-F5344CB8AC3E}">
        <p14:creationId xmlns:p14="http://schemas.microsoft.com/office/powerpoint/2010/main" val="92696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mailto:agbadome@yahoo.fr" TargetMode="External"/><Relationship Id="rId3" Type="http://schemas.openxmlformats.org/officeDocument/2006/relationships/hyperlink" Target="mailto:Moustapha.deme@gmail.com" TargetMode="External"/><Relationship Id="rId7" Type="http://schemas.openxmlformats.org/officeDocument/2006/relationships/hyperlink" Target="mailto:achille.assogbadjo@fsa.uac.bj" TargetMode="External"/><Relationship Id="rId2" Type="http://schemas.openxmlformats.org/officeDocument/2006/relationships/hyperlink" Target="mailto:Pierre.failler@port.ac.uk" TargetMode="External"/><Relationship Id="rId1" Type="http://schemas.openxmlformats.org/officeDocument/2006/relationships/slideLayout" Target="../slideLayouts/slideLayout7.xml"/><Relationship Id="rId6" Type="http://schemas.openxmlformats.org/officeDocument/2006/relationships/hyperlink" Target="mailto:soumahmohamed2009@gmail.com" TargetMode="External"/><Relationship Id="rId5" Type="http://schemas.openxmlformats.org/officeDocument/2006/relationships/hyperlink" Target="mailto:jintchama912@gmail.com" TargetMode="External"/><Relationship Id="rId4" Type="http://schemas.openxmlformats.org/officeDocument/2006/relationships/hyperlink" Target="mailto:Matar.bah@gmail.com" TargetMode="External"/><Relationship Id="rId9" Type="http://schemas.openxmlformats.org/officeDocument/2006/relationships/hyperlink" Target="mailto:J.Ahanhanzo@unesco.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642BF8E2-9905-A34B-A15C-CF72A86063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836767" y="195694"/>
            <a:ext cx="2679700" cy="1043333"/>
          </a:xfrm>
          <a:prstGeom prst="rect">
            <a:avLst/>
          </a:prstGeom>
          <a:noFill/>
          <a:ln>
            <a:noFill/>
          </a:ln>
        </p:spPr>
      </p:pic>
      <p:sp>
        <p:nvSpPr>
          <p:cNvPr id="3" name="Rectangle 2">
            <a:extLst>
              <a:ext uri="{FF2B5EF4-FFF2-40B4-BE49-F238E27FC236}">
                <a16:creationId xmlns:a16="http://schemas.microsoft.com/office/drawing/2014/main" xmlns="" id="{351617E1-EEAA-A741-914F-9893F786C2F9}"/>
              </a:ext>
            </a:extLst>
          </p:cNvPr>
          <p:cNvSpPr/>
          <p:nvPr/>
        </p:nvSpPr>
        <p:spPr>
          <a:xfrm>
            <a:off x="3526682" y="1412142"/>
            <a:ext cx="4902303" cy="338554"/>
          </a:xfrm>
          <a:prstGeom prst="rect">
            <a:avLst/>
          </a:prstGeom>
        </p:spPr>
        <p:txBody>
          <a:bodyPr wrap="none">
            <a:spAutoFit/>
          </a:bodyPr>
          <a:lstStyle/>
          <a:p>
            <a:pPr algn="ctr">
              <a:spcBef>
                <a:spcPts val="600"/>
              </a:spcBef>
              <a:spcAft>
                <a:spcPts val="0"/>
              </a:spcAft>
            </a:pPr>
            <a:r>
              <a:rPr lang="fr-FR" sz="1600" b="1" dirty="0">
                <a:latin typeface="Times New Roman" panose="02020603050405020304" pitchFamily="18" charset="0"/>
                <a:ea typeface="Times New Roman" panose="02020603050405020304" pitchFamily="18" charset="0"/>
              </a:rPr>
              <a:t>Administration contractante : </a:t>
            </a:r>
            <a:r>
              <a:rPr lang="fr-FR" sz="1600" dirty="0">
                <a:latin typeface="Times New Roman" panose="02020603050405020304" pitchFamily="18" charset="0"/>
                <a:ea typeface="Times New Roman" panose="02020603050405020304" pitchFamily="18" charset="0"/>
              </a:rPr>
              <a:t>Commission européenne</a:t>
            </a:r>
            <a:endParaRPr lang="fr-FR" sz="1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6F66BE-F553-DA41-841C-DEABBC3B0352}"/>
              </a:ext>
            </a:extLst>
          </p:cNvPr>
          <p:cNvSpPr/>
          <p:nvPr/>
        </p:nvSpPr>
        <p:spPr>
          <a:xfrm>
            <a:off x="2929834" y="1857658"/>
            <a:ext cx="6096000" cy="584775"/>
          </a:xfrm>
          <a:prstGeom prst="rect">
            <a:avLst/>
          </a:prstGeom>
        </p:spPr>
        <p:txBody>
          <a:bodyPr>
            <a:spAutoFit/>
          </a:bodyPr>
          <a:lstStyle/>
          <a:p>
            <a:pPr algn="ctr">
              <a:spcBef>
                <a:spcPts val="600"/>
              </a:spcBef>
              <a:spcAft>
                <a:spcPts val="0"/>
              </a:spcAft>
            </a:pPr>
            <a:r>
              <a:rPr lang="fr-FR" sz="1600" dirty="0">
                <a:latin typeface="Times New Roman" panose="02020603050405020304" pitchFamily="18" charset="0"/>
                <a:ea typeface="Times New Roman" panose="02020603050405020304" pitchFamily="18" charset="0"/>
              </a:rPr>
              <a:t>Programme régional pour l’amélioration de la gouvernance régionale de la pêche en Afrique de l'Ouest</a:t>
            </a:r>
            <a:endParaRPr lang="fr-FR" sz="1600" dirty="0">
              <a:effectLst/>
              <a:latin typeface="Times New Roman" panose="02020603050405020304" pitchFamily="18" charset="0"/>
              <a:ea typeface="Times New Roman" panose="02020603050405020304" pitchFamily="18" charset="0"/>
            </a:endParaRPr>
          </a:p>
        </p:txBody>
      </p:sp>
      <p:pic>
        <p:nvPicPr>
          <p:cNvPr id="5" name="Image 4" descr="CREPPAO validé">
            <a:extLst>
              <a:ext uri="{FF2B5EF4-FFF2-40B4-BE49-F238E27FC236}">
                <a16:creationId xmlns:a16="http://schemas.microsoft.com/office/drawing/2014/main" xmlns="" id="{36AFE4E9-E9A9-E448-94FF-8F39B99AA6B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37375" y="2656358"/>
            <a:ext cx="2480918" cy="1856961"/>
          </a:xfrm>
          <a:prstGeom prst="rect">
            <a:avLst/>
          </a:prstGeom>
          <a:noFill/>
          <a:ln>
            <a:noFill/>
          </a:ln>
        </p:spPr>
      </p:pic>
      <p:sp>
        <p:nvSpPr>
          <p:cNvPr id="6" name="Rectangle 5">
            <a:extLst>
              <a:ext uri="{FF2B5EF4-FFF2-40B4-BE49-F238E27FC236}">
                <a16:creationId xmlns:a16="http://schemas.microsoft.com/office/drawing/2014/main" xmlns="" id="{520E1806-819C-E04E-A7E9-DB9E1B4144E3}"/>
              </a:ext>
            </a:extLst>
          </p:cNvPr>
          <p:cNvSpPr/>
          <p:nvPr/>
        </p:nvSpPr>
        <p:spPr>
          <a:xfrm>
            <a:off x="2068443" y="4727244"/>
            <a:ext cx="8216348" cy="1219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latin typeface="Times New Roman" panose="02020603050405020304" pitchFamily="18" charset="0"/>
                <a:cs typeface="Times New Roman" panose="02020603050405020304" pitchFamily="18" charset="0"/>
              </a:rPr>
              <a:t>Gestion et résilience des pêcheries de petits pélagiques en Afrique de l’Ouest – GREPPAO</a:t>
            </a:r>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7" name="ZoneTexte 6">
            <a:extLst>
              <a:ext uri="{FF2B5EF4-FFF2-40B4-BE49-F238E27FC236}">
                <a16:creationId xmlns:a16="http://schemas.microsoft.com/office/drawing/2014/main" xmlns="" id="{8FC2332D-E6E5-2C48-B988-EECDF15BEEEC}"/>
              </a:ext>
            </a:extLst>
          </p:cNvPr>
          <p:cNvSpPr txBox="1"/>
          <p:nvPr/>
        </p:nvSpPr>
        <p:spPr>
          <a:xfrm>
            <a:off x="4076147" y="6160369"/>
            <a:ext cx="3803374" cy="307777"/>
          </a:xfrm>
          <a:prstGeom prst="rect">
            <a:avLst/>
          </a:prstGeom>
          <a:noFill/>
        </p:spPr>
        <p:txBody>
          <a:bodyPr wrap="square" rtlCol="0">
            <a:spAutoFit/>
          </a:bodyPr>
          <a:lstStyle/>
          <a:p>
            <a:pPr algn="ctr"/>
            <a:r>
              <a:rPr lang="fr-FR" sz="1400" dirty="0" err="1">
                <a:latin typeface="Times New Roman" panose="02020603050405020304" pitchFamily="18" charset="0"/>
                <a:cs typeface="Times New Roman" panose="02020603050405020304" pitchFamily="18" charset="0"/>
              </a:rPr>
              <a:t>Saly</a:t>
            </a:r>
            <a:r>
              <a:rPr lang="fr-FR" sz="1400" dirty="0">
                <a:latin typeface="Times New Roman" panose="02020603050405020304" pitchFamily="18" charset="0"/>
                <a:cs typeface="Times New Roman" panose="02020603050405020304" pitchFamily="18" charset="0"/>
              </a:rPr>
              <a:t>, Sénégal 5 mars 2019</a:t>
            </a:r>
          </a:p>
        </p:txBody>
      </p:sp>
    </p:spTree>
    <p:extLst>
      <p:ext uri="{BB962C8B-B14F-4D97-AF65-F5344CB8AC3E}">
        <p14:creationId xmlns:p14="http://schemas.microsoft.com/office/powerpoint/2010/main" val="904074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xmlns="" id="{DFA74A59-7C4C-7447-9566-8E1C20AE99DF}"/>
              </a:ext>
            </a:extLst>
          </p:cNvPr>
          <p:cNvSpPr/>
          <p:nvPr/>
        </p:nvSpPr>
        <p:spPr>
          <a:xfrm>
            <a:off x="997224" y="2533806"/>
            <a:ext cx="9170504" cy="39358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2" name="ZoneTexte 1">
            <a:extLst>
              <a:ext uri="{FF2B5EF4-FFF2-40B4-BE49-F238E27FC236}">
                <a16:creationId xmlns:a16="http://schemas.microsoft.com/office/drawing/2014/main" xmlns="" id="{7199991A-5047-0D43-80BD-3E93A36419B2}"/>
              </a:ext>
            </a:extLst>
          </p:cNvPr>
          <p:cNvSpPr txBox="1"/>
          <p:nvPr/>
        </p:nvSpPr>
        <p:spPr>
          <a:xfrm>
            <a:off x="235228" y="218938"/>
            <a:ext cx="5105398" cy="707886"/>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6. SYNERGIES / VISIBILITE ET DURABILITE DE L’ACTION (1/3)</a:t>
            </a:r>
          </a:p>
        </p:txBody>
      </p:sp>
      <p:cxnSp>
        <p:nvCxnSpPr>
          <p:cNvPr id="3" name="Connecteur droit 2">
            <a:extLst>
              <a:ext uri="{FF2B5EF4-FFF2-40B4-BE49-F238E27FC236}">
                <a16:creationId xmlns:a16="http://schemas.microsoft.com/office/drawing/2014/main" xmlns="" id="{F3DB6AAE-B44B-6249-9933-0E3946C77675}"/>
              </a:ext>
            </a:extLst>
          </p:cNvPr>
          <p:cNvCxnSpPr>
            <a:cxnSpLocks/>
          </p:cNvCxnSpPr>
          <p:nvPr/>
        </p:nvCxnSpPr>
        <p:spPr>
          <a:xfrm flipH="1" flipV="1">
            <a:off x="235228" y="1046093"/>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5" name="ZoneTexte 4">
            <a:extLst>
              <a:ext uri="{FF2B5EF4-FFF2-40B4-BE49-F238E27FC236}">
                <a16:creationId xmlns:a16="http://schemas.microsoft.com/office/drawing/2014/main" xmlns="" id="{537C6712-DCD2-FC49-A88E-B8118782260B}"/>
              </a:ext>
            </a:extLst>
          </p:cNvPr>
          <p:cNvSpPr txBox="1"/>
          <p:nvPr/>
        </p:nvSpPr>
        <p:spPr>
          <a:xfrm>
            <a:off x="384313" y="1258957"/>
            <a:ext cx="5883965"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Synergies…</a:t>
            </a:r>
          </a:p>
        </p:txBody>
      </p:sp>
      <p:sp>
        <p:nvSpPr>
          <p:cNvPr id="8" name="ZoneTexte 7">
            <a:extLst>
              <a:ext uri="{FF2B5EF4-FFF2-40B4-BE49-F238E27FC236}">
                <a16:creationId xmlns:a16="http://schemas.microsoft.com/office/drawing/2014/main" xmlns="" id="{FDC58BA8-974A-C34E-B78D-EDD6E2900F49}"/>
              </a:ext>
            </a:extLst>
          </p:cNvPr>
          <p:cNvSpPr txBox="1"/>
          <p:nvPr/>
        </p:nvSpPr>
        <p:spPr>
          <a:xfrm>
            <a:off x="1749286" y="2959525"/>
            <a:ext cx="3154018" cy="954107"/>
          </a:xfrm>
          <a:prstGeom prst="rect">
            <a:avLst/>
          </a:prstGeom>
          <a:noFill/>
        </p:spPr>
        <p:txBody>
          <a:bodyPr wrap="square" rtlCol="0">
            <a:spAutoFit/>
          </a:bodyPr>
          <a:lstStyle/>
          <a:p>
            <a:r>
              <a:rPr lang="fr-FR" sz="1400" b="1" i="1" dirty="0">
                <a:latin typeface="Times New Roman" panose="02020603050405020304" pitchFamily="18" charset="0"/>
                <a:cs typeface="Times New Roman" panose="02020603050405020304" pitchFamily="18" charset="0"/>
              </a:rPr>
              <a:t>Principe 1</a:t>
            </a:r>
            <a:r>
              <a:rPr lang="fr-FR" sz="1400" dirty="0">
                <a:latin typeface="Times New Roman" panose="02020603050405020304" pitchFamily="18" charset="0"/>
                <a:cs typeface="Times New Roman" panose="02020603050405020304" pitchFamily="18" charset="0"/>
              </a:rPr>
              <a:t> (Avec l’implication de 7 pays, s’assurer d’une large participation des parties prenantes, avec une répartition équitable des différentes responsabilités. </a:t>
            </a:r>
            <a:endParaRPr lang="fr-FR" dirty="0"/>
          </a:p>
        </p:txBody>
      </p:sp>
      <p:sp>
        <p:nvSpPr>
          <p:cNvPr id="10" name="ZoneTexte 9">
            <a:extLst>
              <a:ext uri="{FF2B5EF4-FFF2-40B4-BE49-F238E27FC236}">
                <a16:creationId xmlns:a16="http://schemas.microsoft.com/office/drawing/2014/main" xmlns="" id="{E2A6C3D0-0087-7A49-95D4-0A5BA97AD3A2}"/>
              </a:ext>
            </a:extLst>
          </p:cNvPr>
          <p:cNvSpPr txBox="1"/>
          <p:nvPr/>
        </p:nvSpPr>
        <p:spPr>
          <a:xfrm>
            <a:off x="5926203" y="2996703"/>
            <a:ext cx="3218625" cy="738664"/>
          </a:xfrm>
          <a:prstGeom prst="rect">
            <a:avLst/>
          </a:prstGeom>
          <a:noFill/>
        </p:spPr>
        <p:txBody>
          <a:bodyPr wrap="square" rtlCol="0">
            <a:spAutoFit/>
          </a:bodyPr>
          <a:lstStyle/>
          <a:p>
            <a:r>
              <a:rPr lang="fr-FR" sz="1400" b="1" i="1" dirty="0">
                <a:latin typeface="Times New Roman" panose="02020603050405020304" pitchFamily="18" charset="0"/>
                <a:cs typeface="Times New Roman" panose="02020603050405020304" pitchFamily="18" charset="0"/>
              </a:rPr>
              <a:t>Principe 2 </a:t>
            </a:r>
            <a:r>
              <a:rPr lang="fr-FR" sz="1400" i="1" dirty="0">
                <a:latin typeface="Times New Roman" panose="02020603050405020304" pitchFamily="18" charset="0"/>
                <a:cs typeface="Times New Roman" panose="02020603050405020304" pitchFamily="18" charset="0"/>
              </a:rPr>
              <a:t>(Maintien ou établissement de partenariats efficaces) nombreuses collaborations antérieures à PESCAO</a:t>
            </a:r>
          </a:p>
        </p:txBody>
      </p:sp>
      <p:sp>
        <p:nvSpPr>
          <p:cNvPr id="12" name="ZoneTexte 11">
            <a:extLst>
              <a:ext uri="{FF2B5EF4-FFF2-40B4-BE49-F238E27FC236}">
                <a16:creationId xmlns:a16="http://schemas.microsoft.com/office/drawing/2014/main" xmlns="" id="{E09F4391-EFC5-304B-AAF8-FFBAECA03DA7}"/>
              </a:ext>
            </a:extLst>
          </p:cNvPr>
          <p:cNvSpPr txBox="1"/>
          <p:nvPr/>
        </p:nvSpPr>
        <p:spPr>
          <a:xfrm>
            <a:off x="5446644" y="3930074"/>
            <a:ext cx="3154018" cy="369332"/>
          </a:xfrm>
          <a:prstGeom prst="rect">
            <a:avLst/>
          </a:prstGeom>
          <a:noFill/>
        </p:spPr>
        <p:txBody>
          <a:bodyPr wrap="square" rtlCol="0">
            <a:spAutoFit/>
          </a:bodyPr>
          <a:lstStyle/>
          <a:p>
            <a:r>
              <a:rPr lang="en-GB" dirty="0"/>
              <a:t> </a:t>
            </a:r>
            <a:r>
              <a:rPr lang="fr-FR" dirty="0">
                <a:effectLst/>
              </a:rPr>
              <a:t> </a:t>
            </a:r>
            <a:endParaRPr lang="fr-FR" dirty="0"/>
          </a:p>
        </p:txBody>
      </p:sp>
      <p:sp>
        <p:nvSpPr>
          <p:cNvPr id="13" name="ZoneTexte 12">
            <a:extLst>
              <a:ext uri="{FF2B5EF4-FFF2-40B4-BE49-F238E27FC236}">
                <a16:creationId xmlns:a16="http://schemas.microsoft.com/office/drawing/2014/main" xmlns="" id="{1D0A9FAE-06DB-554C-8D0B-BF8BC0D24887}"/>
              </a:ext>
            </a:extLst>
          </p:cNvPr>
          <p:cNvSpPr txBox="1"/>
          <p:nvPr/>
        </p:nvSpPr>
        <p:spPr>
          <a:xfrm>
            <a:off x="5880548" y="4172722"/>
            <a:ext cx="3219448" cy="954107"/>
          </a:xfrm>
          <a:prstGeom prst="rect">
            <a:avLst/>
          </a:prstGeom>
          <a:noFill/>
        </p:spPr>
        <p:txBody>
          <a:bodyPr wrap="square" rtlCol="0">
            <a:spAutoFit/>
          </a:bodyPr>
          <a:lstStyle/>
          <a:p>
            <a:r>
              <a:rPr lang="fr-FR" sz="1400" b="1" i="1" dirty="0">
                <a:latin typeface="Times New Roman" panose="02020603050405020304" pitchFamily="18" charset="0"/>
                <a:cs typeface="Times New Roman" panose="02020603050405020304" pitchFamily="18" charset="0"/>
              </a:rPr>
              <a:t>Principe 4 </a:t>
            </a:r>
            <a:r>
              <a:rPr lang="fr-FR" sz="1400" i="1" dirty="0">
                <a:latin typeface="Times New Roman" panose="02020603050405020304" pitchFamily="18" charset="0"/>
                <a:cs typeface="Times New Roman" panose="02020603050405020304" pitchFamily="18" charset="0"/>
              </a:rPr>
              <a:t>(Mise en place de stratégies pour communiquer les résultats) disponibilité d’un plan de communication et de visibilité </a:t>
            </a:r>
          </a:p>
        </p:txBody>
      </p:sp>
      <p:sp>
        <p:nvSpPr>
          <p:cNvPr id="15" name="Rectangle 14">
            <a:extLst>
              <a:ext uri="{FF2B5EF4-FFF2-40B4-BE49-F238E27FC236}">
                <a16:creationId xmlns:a16="http://schemas.microsoft.com/office/drawing/2014/main" xmlns="" id="{D431620F-BCEC-B344-8A6D-5D0040AC7EDB}"/>
              </a:ext>
            </a:extLst>
          </p:cNvPr>
          <p:cNvSpPr/>
          <p:nvPr/>
        </p:nvSpPr>
        <p:spPr>
          <a:xfrm>
            <a:off x="1749286" y="4021353"/>
            <a:ext cx="3287471" cy="1384995"/>
          </a:xfrm>
          <a:prstGeom prst="rect">
            <a:avLst/>
          </a:prstGeom>
        </p:spPr>
        <p:txBody>
          <a:bodyPr wrap="square">
            <a:spAutoFit/>
          </a:bodyPr>
          <a:lstStyle/>
          <a:p>
            <a:r>
              <a:rPr lang="fr-FR" sz="1400" b="1" i="1" dirty="0">
                <a:latin typeface="Times New Roman" panose="02020603050405020304" pitchFamily="18" charset="0"/>
                <a:cs typeface="Times New Roman" panose="02020603050405020304" pitchFamily="18" charset="0"/>
              </a:rPr>
              <a:t>Principe 3 </a:t>
            </a:r>
            <a:r>
              <a:rPr lang="fr-FR" sz="1400" i="1" dirty="0">
                <a:latin typeface="Times New Roman" panose="02020603050405020304" pitchFamily="18" charset="0"/>
                <a:cs typeface="Times New Roman" panose="02020603050405020304" pitchFamily="18" charset="0"/>
              </a:rPr>
              <a:t>(Obtention de résultats concrets dans les délais de l’action) plus de 30 projets ont été conduits par les partenaires de l’action GREPPAO au cours de ces trois dernières années dans le domaine des recherches halieutiques</a:t>
            </a:r>
            <a:endParaRPr lang="fr-FR" sz="1400" b="1" i="1" dirty="0">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xmlns="" id="{A2C8C627-3815-F940-AB7F-6B0AC1E19674}"/>
              </a:ext>
            </a:extLst>
          </p:cNvPr>
          <p:cNvSpPr/>
          <p:nvPr/>
        </p:nvSpPr>
        <p:spPr>
          <a:xfrm>
            <a:off x="3895618" y="5515632"/>
            <a:ext cx="3594654" cy="738664"/>
          </a:xfrm>
          <a:prstGeom prst="rect">
            <a:avLst/>
          </a:prstGeom>
        </p:spPr>
        <p:txBody>
          <a:bodyPr wrap="square">
            <a:spAutoFit/>
          </a:bodyPr>
          <a:lstStyle/>
          <a:p>
            <a:r>
              <a:rPr lang="en-GB" sz="1400" b="1" i="1" dirty="0">
                <a:latin typeface="Times New Roman" panose="02020603050405020304" pitchFamily="18" charset="0"/>
                <a:cs typeface="Times New Roman" panose="02020603050405020304" pitchFamily="18" charset="0"/>
              </a:rPr>
              <a:t>Principe 5 </a:t>
            </a:r>
            <a:r>
              <a:rPr lang="fr-FR" sz="1400" i="1" dirty="0">
                <a:latin typeface="Times New Roman" panose="02020603050405020304" pitchFamily="18" charset="0"/>
                <a:cs typeface="Times New Roman" panose="02020603050405020304" pitchFamily="18" charset="0"/>
              </a:rPr>
              <a:t>(Résultats de l’action ayant clairement un caractère régional) large couverture géographique  </a:t>
            </a:r>
          </a:p>
        </p:txBody>
      </p:sp>
      <p:sp>
        <p:nvSpPr>
          <p:cNvPr id="24" name="Rectangle 23">
            <a:extLst>
              <a:ext uri="{FF2B5EF4-FFF2-40B4-BE49-F238E27FC236}">
                <a16:creationId xmlns:a16="http://schemas.microsoft.com/office/drawing/2014/main" xmlns="" id="{6454E0BC-704E-F248-B661-CB434CB33972}"/>
              </a:ext>
            </a:extLst>
          </p:cNvPr>
          <p:cNvSpPr/>
          <p:nvPr/>
        </p:nvSpPr>
        <p:spPr>
          <a:xfrm>
            <a:off x="1908312" y="1696817"/>
            <a:ext cx="7348328" cy="5963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spcAft>
                <a:spcPts val="600"/>
              </a:spcAft>
            </a:pPr>
            <a:r>
              <a:rPr lang="fr-BE" sz="1400" b="1" dirty="0">
                <a:latin typeface="Times New Roman" panose="02020603050405020304" pitchFamily="18" charset="0"/>
                <a:ea typeface="Times New Roman" panose="02020603050405020304" pitchFamily="18" charset="0"/>
              </a:rPr>
              <a:t>L’action GREPPAO s’insère dans le programme plus vaste PESCAO en répondant aux exigences énoncées aux principes du dit programme de la manière suivante : </a:t>
            </a:r>
            <a:endParaRPr lang="fr-FR" sz="1400" b="1" dirty="0">
              <a:latin typeface="Times New Roman" panose="02020603050405020304" pitchFamily="18" charset="0"/>
              <a:ea typeface="Times New Roman" panose="02020603050405020304" pitchFamily="18" charset="0"/>
            </a:endParaRPr>
          </a:p>
        </p:txBody>
      </p:sp>
      <p:sp>
        <p:nvSpPr>
          <p:cNvPr id="26" name="Espace réservé du numéro de diapositive 24">
            <a:extLst>
              <a:ext uri="{FF2B5EF4-FFF2-40B4-BE49-F238E27FC236}">
                <a16:creationId xmlns:a16="http://schemas.microsoft.com/office/drawing/2014/main" xmlns="" id="{989EBD01-3896-CD41-9148-C9A3F9E02BC7}"/>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10</a:t>
            </a:fld>
            <a:endParaRPr lang="fr-FR" sz="1400" dirty="0">
              <a:solidFill>
                <a:schemeClr val="tx1"/>
              </a:solidFill>
            </a:endParaRPr>
          </a:p>
        </p:txBody>
      </p:sp>
    </p:spTree>
    <p:extLst>
      <p:ext uri="{BB962C8B-B14F-4D97-AF65-F5344CB8AC3E}">
        <p14:creationId xmlns:p14="http://schemas.microsoft.com/office/powerpoint/2010/main" val="273648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343E3255-7CE2-DD4A-8E8A-031F241846D5}"/>
              </a:ext>
            </a:extLst>
          </p:cNvPr>
          <p:cNvSpPr txBox="1"/>
          <p:nvPr/>
        </p:nvSpPr>
        <p:spPr>
          <a:xfrm>
            <a:off x="235228" y="218938"/>
            <a:ext cx="5105398" cy="707886"/>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6. SYNERGIES / VISIBILITE ET DURABILITE DE L’ACTION (2/3)</a:t>
            </a:r>
          </a:p>
        </p:txBody>
      </p:sp>
      <p:cxnSp>
        <p:nvCxnSpPr>
          <p:cNvPr id="3" name="Connecteur droit 2">
            <a:extLst>
              <a:ext uri="{FF2B5EF4-FFF2-40B4-BE49-F238E27FC236}">
                <a16:creationId xmlns:a16="http://schemas.microsoft.com/office/drawing/2014/main" xmlns="" id="{1AF24DD7-950A-0A4D-855A-946BC527F61E}"/>
              </a:ext>
            </a:extLst>
          </p:cNvPr>
          <p:cNvCxnSpPr>
            <a:cxnSpLocks/>
          </p:cNvCxnSpPr>
          <p:nvPr/>
        </p:nvCxnSpPr>
        <p:spPr>
          <a:xfrm flipH="1" flipV="1">
            <a:off x="235228" y="1046093"/>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4" name="ZoneTexte 3">
            <a:extLst>
              <a:ext uri="{FF2B5EF4-FFF2-40B4-BE49-F238E27FC236}">
                <a16:creationId xmlns:a16="http://schemas.microsoft.com/office/drawing/2014/main" xmlns="" id="{C9223716-1A12-7145-817D-E3E47EB6976A}"/>
              </a:ext>
            </a:extLst>
          </p:cNvPr>
          <p:cNvSpPr txBox="1"/>
          <p:nvPr/>
        </p:nvSpPr>
        <p:spPr>
          <a:xfrm>
            <a:off x="384313" y="1258957"/>
            <a:ext cx="5883965"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Visibilité…</a:t>
            </a:r>
          </a:p>
        </p:txBody>
      </p:sp>
      <p:sp>
        <p:nvSpPr>
          <p:cNvPr id="5" name="Rectangle 4">
            <a:extLst>
              <a:ext uri="{FF2B5EF4-FFF2-40B4-BE49-F238E27FC236}">
                <a16:creationId xmlns:a16="http://schemas.microsoft.com/office/drawing/2014/main" xmlns="" id="{D19BE662-2DF4-CD46-905C-48245127B701}"/>
              </a:ext>
            </a:extLst>
          </p:cNvPr>
          <p:cNvSpPr/>
          <p:nvPr/>
        </p:nvSpPr>
        <p:spPr>
          <a:xfrm>
            <a:off x="3074504" y="1457654"/>
            <a:ext cx="5155096" cy="954107"/>
          </a:xfrm>
          <a:prstGeom prst="rect">
            <a:avLst/>
          </a:prstGeom>
        </p:spPr>
        <p:txBody>
          <a:bodyPr wrap="square">
            <a:spAutoFit/>
          </a:bodyPr>
          <a:lstStyle/>
          <a:p>
            <a:pPr algn="just"/>
            <a:r>
              <a:rPr lang="fr-FR" sz="1400" b="1" dirty="0">
                <a:latin typeface="Times New Roman" panose="02020603050405020304" pitchFamily="18" charset="0"/>
                <a:ea typeface="Times New Roman" panose="02020603050405020304" pitchFamily="18" charset="0"/>
              </a:rPr>
              <a:t>La communication et la visibilité constituent des obligations légales pour toutes les actions extérieures financées par l’UE.</a:t>
            </a:r>
          </a:p>
          <a:p>
            <a:pPr algn="just"/>
            <a:endParaRPr lang="fr-FR" sz="1400" b="1" dirty="0">
              <a:latin typeface="Times New Roman" panose="02020603050405020304" pitchFamily="18" charset="0"/>
              <a:ea typeface="Times New Roman" panose="02020603050405020304" pitchFamily="18" charset="0"/>
            </a:endParaRPr>
          </a:p>
          <a:p>
            <a:pPr algn="just"/>
            <a:r>
              <a:rPr lang="fr-FR" sz="1400" b="1" dirty="0">
                <a:latin typeface="Times New Roman" panose="02020603050405020304" pitchFamily="18" charset="0"/>
                <a:ea typeface="Times New Roman" panose="02020603050405020304" pitchFamily="18" charset="0"/>
              </a:rPr>
              <a:t>              Ainsi les principales activités de visibilité seront : </a:t>
            </a:r>
            <a:endParaRPr lang="fr-FR" sz="1400" b="1" dirty="0"/>
          </a:p>
        </p:txBody>
      </p:sp>
      <p:sp>
        <p:nvSpPr>
          <p:cNvPr id="6" name="Rectangle 5">
            <a:extLst>
              <a:ext uri="{FF2B5EF4-FFF2-40B4-BE49-F238E27FC236}">
                <a16:creationId xmlns:a16="http://schemas.microsoft.com/office/drawing/2014/main" xmlns="" id="{ADB6A6EB-1B30-8441-878A-268FADE732ED}"/>
              </a:ext>
            </a:extLst>
          </p:cNvPr>
          <p:cNvSpPr/>
          <p:nvPr/>
        </p:nvSpPr>
        <p:spPr>
          <a:xfrm>
            <a:off x="235228" y="2807936"/>
            <a:ext cx="5105398" cy="2754600"/>
          </a:xfrm>
          <a:prstGeom prst="rect">
            <a:avLst/>
          </a:prstGeom>
        </p:spPr>
        <p:txBody>
          <a:bodyPr wrap="square">
            <a:spAutoFit/>
          </a:bodyPr>
          <a:lstStyle/>
          <a:p>
            <a:pPr marL="342900" lvl="0" indent="-342900" algn="just" fontAlgn="base">
              <a:spcAft>
                <a:spcPts val="300"/>
              </a:spcAft>
              <a:buFont typeface="Arial" panose="020B0604020202020204" pitchFamily="34" charset="0"/>
              <a:buChar char="−"/>
            </a:pPr>
            <a:r>
              <a:rPr lang="fr-FR" sz="1400" kern="0" dirty="0">
                <a:latin typeface="Times New Roman" panose="02020603050405020304" pitchFamily="18" charset="0"/>
                <a:ea typeface="Times New Roman" panose="02020603050405020304" pitchFamily="18" charset="0"/>
                <a:cs typeface="Times New Roman" panose="02020603050405020304" pitchFamily="18" charset="0"/>
              </a:rPr>
              <a:t>Un site internet dédié à l’action (en partage avec les deux actions retenues)</a:t>
            </a:r>
          </a:p>
          <a:p>
            <a:pPr marL="342900" lvl="0" indent="-342900" algn="just" fontAlgn="base">
              <a:spcAft>
                <a:spcPts val="300"/>
              </a:spcAft>
              <a:buFont typeface="Arial" panose="020B0604020202020204" pitchFamily="34" charset="0"/>
              <a:buChar char="−"/>
            </a:pPr>
            <a:r>
              <a:rPr lang="fr-FR" sz="1400" kern="0" dirty="0">
                <a:latin typeface="Times New Roman" panose="02020603050405020304" pitchFamily="18" charset="0"/>
                <a:ea typeface="Times New Roman" panose="02020603050405020304" pitchFamily="18" charset="0"/>
                <a:cs typeface="Times New Roman" panose="02020603050405020304" pitchFamily="18" charset="0"/>
              </a:rPr>
              <a:t>Une vidéo de présentation de l’action GREPPAO mettant en exergue les enjeux associés à l’action (sécurité nutritionnelle à l’horizon 2030, gestion des pêcheries migrantes) et en montrant les équipes de recherche à l’œuvre auprès des groupes cibles ainsi que des décideurs publics. Réalisé sous la forme de reportage cette vidéo permettra de faire prendre conscience du rôle des activités de recherche et de la nécessité de l’articulation avec l’ensemble des parties prenantes. </a:t>
            </a:r>
          </a:p>
          <a:p>
            <a:pPr marL="342900" lvl="0" indent="-342900" algn="just" fontAlgn="base">
              <a:spcAft>
                <a:spcPts val="300"/>
              </a:spcAft>
              <a:buFont typeface="Arial" panose="020B0604020202020204" pitchFamily="34" charset="0"/>
              <a:buChar char="−"/>
            </a:pPr>
            <a:r>
              <a:rPr lang="fr-FR" sz="1400" kern="0" dirty="0">
                <a:latin typeface="Times New Roman" panose="02020603050405020304" pitchFamily="18" charset="0"/>
                <a:ea typeface="Times New Roman" panose="02020603050405020304" pitchFamily="18" charset="0"/>
                <a:cs typeface="Times New Roman" panose="02020603050405020304" pitchFamily="18" charset="0"/>
              </a:rPr>
              <a:t>Une vidéo sous la forme de film illustré afin de documenter de manière simple les enjeux de la gestion des </a:t>
            </a:r>
            <a:r>
              <a:rPr lang="fr-FR" sz="1400" kern="0" dirty="0" err="1">
                <a:latin typeface="Times New Roman" panose="02020603050405020304" pitchFamily="18" charset="0"/>
                <a:ea typeface="Times New Roman" panose="02020603050405020304" pitchFamily="18" charset="0"/>
                <a:cs typeface="Times New Roman" panose="02020603050405020304" pitchFamily="18" charset="0"/>
              </a:rPr>
              <a:t>Ppt</a:t>
            </a:r>
            <a:endParaRPr lang="fr-FR" sz="1400" kern="0" dirty="0">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8" name="Connecteur droit 7">
            <a:extLst>
              <a:ext uri="{FF2B5EF4-FFF2-40B4-BE49-F238E27FC236}">
                <a16:creationId xmlns:a16="http://schemas.microsoft.com/office/drawing/2014/main" xmlns="" id="{6F5CA2D6-4A3F-864F-9ACB-BEA0D4E3378D}"/>
              </a:ext>
            </a:extLst>
          </p:cNvPr>
          <p:cNvCxnSpPr/>
          <p:nvPr/>
        </p:nvCxnSpPr>
        <p:spPr>
          <a:xfrm>
            <a:off x="5652052" y="2395015"/>
            <a:ext cx="0" cy="3780498"/>
          </a:xfrm>
          <a:prstGeom prst="line">
            <a:avLst/>
          </a:prstGeom>
          <a:ln w="28575"/>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xmlns="" id="{B5A717F7-9E7D-0345-A1C4-B4538D8F996E}"/>
              </a:ext>
            </a:extLst>
          </p:cNvPr>
          <p:cNvSpPr/>
          <p:nvPr/>
        </p:nvSpPr>
        <p:spPr>
          <a:xfrm>
            <a:off x="5652052" y="2792547"/>
            <a:ext cx="6096000" cy="2985433"/>
          </a:xfrm>
          <a:prstGeom prst="rect">
            <a:avLst/>
          </a:prstGeom>
        </p:spPr>
        <p:txBody>
          <a:bodyPr>
            <a:spAutoFit/>
          </a:bodyPr>
          <a:lstStyle/>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 colloque international (en collaboration avec les deux autres actions)</a:t>
            </a:r>
          </a:p>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Une exposition internationale à l’UNESCO Paris sur les migrations de pêcheurs et les changements climatiques. </a:t>
            </a:r>
          </a:p>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 ensemble de publications (avec référence à l’action et au support de l’UE)</a:t>
            </a:r>
          </a:p>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 ensemble de participations à des évènements internationaux</a:t>
            </a:r>
          </a:p>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 ensemble de participation à des séminaires organisés dans les universités ouest-africaines, notamment dans les programmes de master.</a:t>
            </a:r>
          </a:p>
          <a:p>
            <a:pPr marL="342900" indent="-342900" algn="just" fontAlgn="base">
              <a:spcAft>
                <a:spcPts val="300"/>
              </a:spcAft>
              <a:buFont typeface="Arial" panose="020B0604020202020204" pitchFamily="34" charset="0"/>
              <a:buChar char="−"/>
            </a:pPr>
            <a:r>
              <a:rPr lang="fr-FR" sz="1400" kern="0" dirty="0">
                <a:latin typeface="Times New Roman" panose="02020603050405020304" pitchFamily="18" charset="0"/>
                <a:cs typeface="Times New Roman" panose="02020603050405020304" pitchFamily="18" charset="0"/>
              </a:rPr>
              <a:t>Un ensemble d’autres activités à définir collégialement. </a:t>
            </a:r>
          </a:p>
          <a:p>
            <a:pPr marL="342900" lvl="0" indent="-342900" algn="just" fontAlgn="base">
              <a:spcAft>
                <a:spcPts val="300"/>
              </a:spcAft>
              <a:buFont typeface="Arial" panose="020B0604020202020204" pitchFamily="34" charset="0"/>
              <a:buChar char="−"/>
            </a:pPr>
            <a:r>
              <a:rPr lang="fr-FR" sz="1400" kern="0" dirty="0">
                <a:latin typeface="Times New Roman" panose="02020603050405020304" pitchFamily="18" charset="0"/>
                <a:ea typeface="Times New Roman" panose="02020603050405020304" pitchFamily="18" charset="0"/>
                <a:cs typeface="Times New Roman" panose="02020603050405020304" pitchFamily="18" charset="0"/>
              </a:rPr>
              <a:t>Un film sur les migrations de pêcheurs </a:t>
            </a:r>
          </a:p>
          <a:p>
            <a:pPr marL="342900" lvl="0" indent="-342900" algn="just" fontAlgn="base">
              <a:spcAft>
                <a:spcPts val="300"/>
              </a:spcAft>
              <a:buFont typeface="Arial" panose="020B0604020202020204" pitchFamily="34" charset="0"/>
              <a:buChar char="−"/>
            </a:pPr>
            <a:r>
              <a:rPr lang="fr-FR" sz="1400" kern="0" dirty="0">
                <a:latin typeface="Times New Roman" panose="02020603050405020304" pitchFamily="18" charset="0"/>
                <a:ea typeface="Times New Roman" panose="02020603050405020304" pitchFamily="18" charset="0"/>
                <a:cs typeface="Times New Roman" panose="02020603050405020304" pitchFamily="18" charset="0"/>
              </a:rPr>
              <a:t>Une vidéo de documentation des bonnes pratiques tout au long de la filière halieutique </a:t>
            </a:r>
          </a:p>
          <a:p>
            <a:pPr marL="342900" indent="-342900" algn="just" fontAlgn="base">
              <a:spcAft>
                <a:spcPts val="300"/>
              </a:spcAft>
              <a:buFont typeface="Arial" panose="020B0604020202020204" pitchFamily="34" charset="0"/>
              <a:buChar char="−"/>
            </a:pPr>
            <a:endParaRPr lang="fr-FR" sz="1400" kern="0" dirty="0">
              <a:latin typeface="Times New Roman" panose="02020603050405020304" pitchFamily="18" charset="0"/>
              <a:cs typeface="Times New Roman" panose="02020603050405020304" pitchFamily="18" charset="0"/>
            </a:endParaRPr>
          </a:p>
        </p:txBody>
      </p:sp>
      <p:sp>
        <p:nvSpPr>
          <p:cNvPr id="10" name="Espace réservé du numéro de diapositive 24">
            <a:extLst>
              <a:ext uri="{FF2B5EF4-FFF2-40B4-BE49-F238E27FC236}">
                <a16:creationId xmlns:a16="http://schemas.microsoft.com/office/drawing/2014/main" xmlns="" id="{3015BD11-99E0-984D-9F93-A17405E08824}"/>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11</a:t>
            </a:fld>
            <a:endParaRPr lang="fr-FR" sz="1400" dirty="0">
              <a:solidFill>
                <a:schemeClr val="tx1"/>
              </a:solidFill>
            </a:endParaRPr>
          </a:p>
        </p:txBody>
      </p:sp>
    </p:spTree>
    <p:extLst>
      <p:ext uri="{BB962C8B-B14F-4D97-AF65-F5344CB8AC3E}">
        <p14:creationId xmlns:p14="http://schemas.microsoft.com/office/powerpoint/2010/main" val="3020871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
            <a:lum/>
            <a:extLst>
              <a:ext uri="{BEBA8EAE-BF5A-486C-A8C5-ECC9F3942E4B}">
                <a14:imgProps xmlns:a14="http://schemas.microsoft.com/office/drawing/2010/main">
                  <a14:imgLayer>
                    <a14:imgEffect>
                      <a14:sharpenSoften amount="19000"/>
                    </a14:imgEffect>
                    <a14:imgEffect>
                      <a14:brightnessContrast contrast="54000"/>
                    </a14:imgEffect>
                  </a14:imgLayer>
                </a14:imgProps>
              </a:ext>
            </a:extLst>
          </a:blip>
          <a:srcRect/>
          <a:tile tx="-368300" ty="177800" sx="61000" sy="100000" flip="none" algn="ctr"/>
        </a:blipFill>
        <a:effectLst/>
      </p:bgPr>
    </p:bg>
    <p:spTree>
      <p:nvGrpSpPr>
        <p:cNvPr id="1" name=""/>
        <p:cNvGrpSpPr/>
        <p:nvPr/>
      </p:nvGrpSpPr>
      <p:grpSpPr>
        <a:xfrm>
          <a:off x="0" y="0"/>
          <a:ext cx="0" cy="0"/>
          <a:chOff x="0" y="0"/>
          <a:chExt cx="0" cy="0"/>
        </a:xfrm>
      </p:grpSpPr>
      <p:cxnSp>
        <p:nvCxnSpPr>
          <p:cNvPr id="2" name="Connecteur droit 1">
            <a:extLst>
              <a:ext uri="{FF2B5EF4-FFF2-40B4-BE49-F238E27FC236}">
                <a16:creationId xmlns:a16="http://schemas.microsoft.com/office/drawing/2014/main" xmlns="" id="{D69B837A-BD6B-454C-957A-7AAD8B9ACBC2}"/>
              </a:ext>
            </a:extLst>
          </p:cNvPr>
          <p:cNvCxnSpPr>
            <a:cxnSpLocks/>
          </p:cNvCxnSpPr>
          <p:nvPr/>
        </p:nvCxnSpPr>
        <p:spPr>
          <a:xfrm flipH="1" flipV="1">
            <a:off x="235228" y="1046093"/>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3" name="ZoneTexte 2">
            <a:extLst>
              <a:ext uri="{FF2B5EF4-FFF2-40B4-BE49-F238E27FC236}">
                <a16:creationId xmlns:a16="http://schemas.microsoft.com/office/drawing/2014/main" xmlns="" id="{D0CAF126-E580-1C41-A173-A405E6C4957D}"/>
              </a:ext>
            </a:extLst>
          </p:cNvPr>
          <p:cNvSpPr txBox="1"/>
          <p:nvPr/>
        </p:nvSpPr>
        <p:spPr>
          <a:xfrm>
            <a:off x="235228" y="218938"/>
            <a:ext cx="5105398" cy="707886"/>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5. SYNERGIES / VISIBILITE ET DURABILITE DE L’ACTION (3/3) </a:t>
            </a:r>
          </a:p>
        </p:txBody>
      </p:sp>
      <p:sp>
        <p:nvSpPr>
          <p:cNvPr id="4" name="ZoneTexte 3">
            <a:extLst>
              <a:ext uri="{FF2B5EF4-FFF2-40B4-BE49-F238E27FC236}">
                <a16:creationId xmlns:a16="http://schemas.microsoft.com/office/drawing/2014/main" xmlns="" id="{A9684302-BF17-EE41-88AE-5F32486921DC}"/>
              </a:ext>
            </a:extLst>
          </p:cNvPr>
          <p:cNvSpPr txBox="1"/>
          <p:nvPr/>
        </p:nvSpPr>
        <p:spPr>
          <a:xfrm>
            <a:off x="235228" y="1351722"/>
            <a:ext cx="5883965"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Durabilité… </a:t>
            </a:r>
          </a:p>
        </p:txBody>
      </p:sp>
      <p:sp>
        <p:nvSpPr>
          <p:cNvPr id="5" name="Rectangle 4">
            <a:extLst>
              <a:ext uri="{FF2B5EF4-FFF2-40B4-BE49-F238E27FC236}">
                <a16:creationId xmlns:a16="http://schemas.microsoft.com/office/drawing/2014/main" xmlns="" id="{90B5310B-3F2A-C84A-BEE5-9EC93631A880}"/>
              </a:ext>
            </a:extLst>
          </p:cNvPr>
          <p:cNvSpPr/>
          <p:nvPr/>
        </p:nvSpPr>
        <p:spPr>
          <a:xfrm>
            <a:off x="357809" y="1908314"/>
            <a:ext cx="294198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Impact attendu</a:t>
            </a:r>
          </a:p>
        </p:txBody>
      </p:sp>
      <p:sp>
        <p:nvSpPr>
          <p:cNvPr id="6" name="Rectangle 5">
            <a:extLst>
              <a:ext uri="{FF2B5EF4-FFF2-40B4-BE49-F238E27FC236}">
                <a16:creationId xmlns:a16="http://schemas.microsoft.com/office/drawing/2014/main" xmlns="" id="{7CCCB4A6-F733-E541-A01D-597D7B965A14}"/>
              </a:ext>
            </a:extLst>
          </p:cNvPr>
          <p:cNvSpPr/>
          <p:nvPr/>
        </p:nvSpPr>
        <p:spPr>
          <a:xfrm>
            <a:off x="3988905" y="1908314"/>
            <a:ext cx="3154016"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Plan de diffusion des résultats</a:t>
            </a:r>
          </a:p>
        </p:txBody>
      </p:sp>
      <p:sp>
        <p:nvSpPr>
          <p:cNvPr id="7" name="Rectangle 6">
            <a:extLst>
              <a:ext uri="{FF2B5EF4-FFF2-40B4-BE49-F238E27FC236}">
                <a16:creationId xmlns:a16="http://schemas.microsoft.com/office/drawing/2014/main" xmlns="" id="{8EC8DCC6-82D5-334F-96E7-197D5A6F67A2}"/>
              </a:ext>
            </a:extLst>
          </p:cNvPr>
          <p:cNvSpPr/>
          <p:nvPr/>
        </p:nvSpPr>
        <p:spPr>
          <a:xfrm>
            <a:off x="7832035" y="1908314"/>
            <a:ext cx="306125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Risque et plan d’intervention</a:t>
            </a:r>
          </a:p>
        </p:txBody>
      </p:sp>
      <p:sp>
        <p:nvSpPr>
          <p:cNvPr id="8" name="Rectangle 7">
            <a:extLst>
              <a:ext uri="{FF2B5EF4-FFF2-40B4-BE49-F238E27FC236}">
                <a16:creationId xmlns:a16="http://schemas.microsoft.com/office/drawing/2014/main" xmlns="" id="{228BE470-A7EA-FD43-9BC7-3F5EC614E492}"/>
              </a:ext>
            </a:extLst>
          </p:cNvPr>
          <p:cNvSpPr/>
          <p:nvPr/>
        </p:nvSpPr>
        <p:spPr>
          <a:xfrm>
            <a:off x="258416" y="2572652"/>
            <a:ext cx="2895601" cy="1169551"/>
          </a:xfrm>
          <a:prstGeom prst="rect">
            <a:avLst/>
          </a:prstGeom>
        </p:spPr>
        <p:txBody>
          <a:bodyPr wrap="square">
            <a:spAutoFit/>
          </a:bodyPr>
          <a:lstStyle/>
          <a:p>
            <a:pPr algn="just"/>
            <a:r>
              <a:rPr lang="fr-FR" sz="1400" dirty="0">
                <a:latin typeface="Times New Roman" panose="02020603050405020304" pitchFamily="18" charset="0"/>
                <a:ea typeface="Times New Roman" panose="02020603050405020304" pitchFamily="18" charset="0"/>
                <a:cs typeface="Times New Roman" panose="02020603050405020304" pitchFamily="18" charset="0"/>
              </a:rPr>
              <a:t>Va contribuer à présenter les éléments de prospectives qui vont influencer les politiques et les décisions en matière d’usage des ressources, dont les </a:t>
            </a:r>
            <a:r>
              <a:rPr lang="fr-FR" sz="1400" dirty="0" err="1">
                <a:latin typeface="Times New Roman" panose="02020603050405020304" pitchFamily="18" charset="0"/>
                <a:ea typeface="Times New Roman" panose="02020603050405020304" pitchFamily="18" charset="0"/>
                <a:cs typeface="Times New Roman" panose="02020603050405020304" pitchFamily="18" charset="0"/>
              </a:rPr>
              <a:t>Ppt</a:t>
            </a:r>
            <a:r>
              <a:rPr lang="fr-FR" sz="1400" dirty="0">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effectLst/>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99A5A88-2442-784F-8809-1F118C64B5C7}"/>
              </a:ext>
            </a:extLst>
          </p:cNvPr>
          <p:cNvSpPr/>
          <p:nvPr/>
        </p:nvSpPr>
        <p:spPr>
          <a:xfrm>
            <a:off x="235228" y="3664445"/>
            <a:ext cx="2941981" cy="738664"/>
          </a:xfrm>
          <a:prstGeom prst="rect">
            <a:avLst/>
          </a:prstGeom>
        </p:spPr>
        <p:txBody>
          <a:bodyPr wrap="square">
            <a:spAutoFit/>
          </a:bodyPr>
          <a:lstStyle/>
          <a:p>
            <a:r>
              <a:rPr lang="fr-FR" sz="1400" dirty="0">
                <a:latin typeface="Times New Roman" panose="02020603050405020304" pitchFamily="18" charset="0"/>
                <a:ea typeface="Times New Roman" panose="02020603050405020304" pitchFamily="18" charset="0"/>
                <a:cs typeface="Times New Roman" panose="02020603050405020304" pitchFamily="18" charset="0"/>
              </a:rPr>
              <a:t>Captures pêche migrante documentées dans les statistiques nationales des pays d’accueil </a:t>
            </a:r>
            <a:r>
              <a:rPr lang="fr-FR" sz="1400" dirty="0">
                <a:effectLst/>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9B65EC50-81BC-BD4D-8D8B-9FDEE9035C04}"/>
              </a:ext>
            </a:extLst>
          </p:cNvPr>
          <p:cNvSpPr/>
          <p:nvPr/>
        </p:nvSpPr>
        <p:spPr>
          <a:xfrm>
            <a:off x="225287" y="4467531"/>
            <a:ext cx="2928730" cy="954107"/>
          </a:xfrm>
          <a:prstGeom prst="rect">
            <a:avLst/>
          </a:prstGeom>
        </p:spPr>
        <p:txBody>
          <a:bodyPr wrap="square">
            <a:spAutoFit/>
          </a:bodyPr>
          <a:lstStyle/>
          <a:p>
            <a:r>
              <a:rPr lang="fr-FR" sz="1400" dirty="0">
                <a:latin typeface="Times New Roman" panose="02020603050405020304" pitchFamily="18" charset="0"/>
                <a:ea typeface="Times New Roman" panose="02020603050405020304" pitchFamily="18" charset="0"/>
                <a:cs typeface="Times New Roman" panose="02020603050405020304" pitchFamily="18" charset="0"/>
              </a:rPr>
              <a:t>La promotion de technologies de transformation artisanale des produits halieutiques avec un faible bilan carbone et de meilleures pratiques</a:t>
            </a:r>
            <a:r>
              <a:rPr lang="fr-FR" sz="1400" dirty="0">
                <a:effectLst/>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C64CCB4F-92AD-9D45-A225-CD3BFCE0EEC8}"/>
              </a:ext>
            </a:extLst>
          </p:cNvPr>
          <p:cNvSpPr/>
          <p:nvPr/>
        </p:nvSpPr>
        <p:spPr>
          <a:xfrm>
            <a:off x="4030316" y="2572652"/>
            <a:ext cx="3071193" cy="954107"/>
          </a:xfrm>
          <a:prstGeom prst="rect">
            <a:avLst/>
          </a:prstGeom>
        </p:spPr>
        <p:txBody>
          <a:bodyPr wrap="square">
            <a:spAutoFit/>
          </a:bodyPr>
          <a:lstStyle/>
          <a:p>
            <a:r>
              <a:rPr lang="fr-FR" sz="1400" dirty="0">
                <a:latin typeface="Times New Roman" panose="02020603050405020304" pitchFamily="18" charset="0"/>
                <a:ea typeface="Times New Roman" panose="02020603050405020304" pitchFamily="18" charset="0"/>
                <a:cs typeface="Times New Roman" panose="02020603050405020304" pitchFamily="18" charset="0"/>
              </a:rPr>
              <a:t>Rapports de recherche, publications scientifiques et participation de l’équipe de recherche à des conférences portant sur le thème de recherche.</a:t>
            </a:r>
            <a:r>
              <a:rPr lang="fr-FR" sz="1400" dirty="0">
                <a:effectLst/>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xmlns="" id="{B42B01DC-EA9D-FF4E-A3A5-21875FB586A7}"/>
              </a:ext>
            </a:extLst>
          </p:cNvPr>
          <p:cNvSpPr/>
          <p:nvPr/>
        </p:nvSpPr>
        <p:spPr>
          <a:xfrm>
            <a:off x="4030316" y="4977212"/>
            <a:ext cx="3684104" cy="1169551"/>
          </a:xfrm>
          <a:prstGeom prst="rect">
            <a:avLst/>
          </a:prstGeom>
        </p:spPr>
        <p:txBody>
          <a:bodyPr wrap="square">
            <a:spAutoFit/>
          </a:bodyPr>
          <a:lstStyle/>
          <a:p>
            <a:r>
              <a:rPr lang="fr-CA" sz="1400" dirty="0">
                <a:latin typeface="Times New Roman" panose="02020603050405020304" pitchFamily="18" charset="0"/>
                <a:ea typeface="Times New Roman" panose="02020603050405020304" pitchFamily="18" charset="0"/>
              </a:rPr>
              <a:t>L’appropriation des méthodologies et des outils développés par le projet permettra aux experts des pays de conduire périodiquement des travaux d’actualisation de recherche sur les petits pélagiques côtiers. </a:t>
            </a:r>
            <a:endParaRPr lang="fr-FR" sz="1400" dirty="0"/>
          </a:p>
        </p:txBody>
      </p:sp>
      <p:sp>
        <p:nvSpPr>
          <p:cNvPr id="13" name="Rectangle 12">
            <a:extLst>
              <a:ext uri="{FF2B5EF4-FFF2-40B4-BE49-F238E27FC236}">
                <a16:creationId xmlns:a16="http://schemas.microsoft.com/office/drawing/2014/main" xmlns="" id="{1ABD0440-FB44-F048-960B-20400E0DD2BD}"/>
              </a:ext>
            </a:extLst>
          </p:cNvPr>
          <p:cNvSpPr/>
          <p:nvPr/>
        </p:nvSpPr>
        <p:spPr>
          <a:xfrm>
            <a:off x="4030316" y="3807661"/>
            <a:ext cx="3168099" cy="954107"/>
          </a:xfrm>
          <a:prstGeom prst="rect">
            <a:avLst/>
          </a:prstGeom>
        </p:spPr>
        <p:txBody>
          <a:bodyPr wrap="square">
            <a:spAutoFit/>
          </a:bodyPr>
          <a:lstStyle/>
          <a:p>
            <a:r>
              <a:rPr lang="fr-CA" sz="1400" dirty="0">
                <a:latin typeface="Times New Roman" panose="02020603050405020304" pitchFamily="18" charset="0"/>
                <a:ea typeface="Times New Roman" panose="02020603050405020304" pitchFamily="18" charset="0"/>
                <a:cs typeface="Times New Roman" panose="02020603050405020304" pitchFamily="18" charset="0"/>
              </a:rPr>
              <a:t>Développement de synergies au niveau sous-régional avec certains projets en cours particulièrement le programme CCLME</a:t>
            </a:r>
            <a:r>
              <a:rPr lang="fr-FR" sz="1400" dirty="0">
                <a:latin typeface="Times New Roman" panose="02020603050405020304" pitchFamily="18" charset="0"/>
                <a:ea typeface="Times New Roman" panose="02020603050405020304" pitchFamily="18" charset="0"/>
                <a:cs typeface="Times New Roman" panose="02020603050405020304" pitchFamily="18" charset="0"/>
              </a:rPr>
              <a:t>; FAO/ COPACE.</a:t>
            </a:r>
            <a:endParaRPr lang="fr-FR" sz="1400"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xmlns="" id="{BB4B4B1B-A175-E84A-9B98-BF705B8066F5}"/>
              </a:ext>
            </a:extLst>
          </p:cNvPr>
          <p:cNvSpPr/>
          <p:nvPr/>
        </p:nvSpPr>
        <p:spPr>
          <a:xfrm>
            <a:off x="7714420" y="2551238"/>
            <a:ext cx="4161709" cy="1169551"/>
          </a:xfrm>
          <a:prstGeom prst="rect">
            <a:avLst/>
          </a:prstGeom>
        </p:spPr>
        <p:txBody>
          <a:bodyPr wrap="square">
            <a:spAutoFit/>
          </a:bodyPr>
          <a:lstStyle/>
          <a:p>
            <a:pPr algn="just"/>
            <a:r>
              <a:rPr lang="fr-FR" sz="1400" dirty="0">
                <a:latin typeface="Times New Roman" panose="02020603050405020304" pitchFamily="18" charset="0"/>
                <a:ea typeface="Times New Roman" panose="02020603050405020304" pitchFamily="18" charset="0"/>
                <a:cs typeface="Times New Roman" panose="02020603050405020304" pitchFamily="18" charset="0"/>
              </a:rPr>
              <a:t>Les risques liés à la mise en œuvre de l’action sont globalement considérés comme moyens pour chacune des trois activités compte tenu de la connaissance du contexte et des groupes cibles et de l’expérience  de terrain des différents partenaires.</a:t>
            </a:r>
            <a:endParaRPr lang="fr-FR" sz="1400" dirty="0">
              <a:latin typeface="Times New Roman" panose="02020603050405020304" pitchFamily="18" charset="0"/>
              <a:cs typeface="Times New Roman" panose="02020603050405020304" pitchFamily="18" charset="0"/>
            </a:endParaRPr>
          </a:p>
        </p:txBody>
      </p:sp>
      <p:sp>
        <p:nvSpPr>
          <p:cNvPr id="15" name="Espace réservé du numéro de diapositive 24">
            <a:extLst>
              <a:ext uri="{FF2B5EF4-FFF2-40B4-BE49-F238E27FC236}">
                <a16:creationId xmlns:a16="http://schemas.microsoft.com/office/drawing/2014/main" xmlns="" id="{4EE08849-6D43-1442-BA20-3229897FCE41}"/>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12</a:t>
            </a:fld>
            <a:endParaRPr lang="fr-FR" sz="1400" dirty="0">
              <a:solidFill>
                <a:schemeClr val="tx1"/>
              </a:solidFill>
            </a:endParaRPr>
          </a:p>
        </p:txBody>
      </p:sp>
      <p:sp>
        <p:nvSpPr>
          <p:cNvPr id="16" name="ZoneTexte 15">
            <a:extLst>
              <a:ext uri="{FF2B5EF4-FFF2-40B4-BE49-F238E27FC236}">
                <a16:creationId xmlns:a16="http://schemas.microsoft.com/office/drawing/2014/main" xmlns="" id="{D7452544-44AE-FF42-B9F0-FDF0E04A9C1C}"/>
              </a:ext>
            </a:extLst>
          </p:cNvPr>
          <p:cNvSpPr txBox="1"/>
          <p:nvPr/>
        </p:nvSpPr>
        <p:spPr>
          <a:xfrm>
            <a:off x="235228" y="5421638"/>
            <a:ext cx="2859154" cy="307777"/>
          </a:xfrm>
          <a:prstGeom prst="rect">
            <a:avLst/>
          </a:prstGeom>
          <a:noFill/>
        </p:spPr>
        <p:txBody>
          <a:bodyPr wrap="square" rtlCol="0">
            <a:spAutoFit/>
          </a:bodyPr>
          <a:lstStyle/>
          <a:p>
            <a:r>
              <a:rPr lang="fr-FR" sz="1400" dirty="0">
                <a:latin typeface="Times New Roman" panose="02020603050405020304" pitchFamily="18" charset="0"/>
                <a:cs typeface="Times New Roman" panose="02020603050405020304" pitchFamily="18" charset="0"/>
              </a:rPr>
              <a:t>Bonnes perspectives de financement </a:t>
            </a:r>
          </a:p>
        </p:txBody>
      </p:sp>
      <p:sp>
        <p:nvSpPr>
          <p:cNvPr id="17" name="ZoneTexte 16">
            <a:extLst>
              <a:ext uri="{FF2B5EF4-FFF2-40B4-BE49-F238E27FC236}">
                <a16:creationId xmlns:a16="http://schemas.microsoft.com/office/drawing/2014/main" xmlns="" id="{1BE60E48-5BDB-3643-986E-D89D34BFADA8}"/>
              </a:ext>
            </a:extLst>
          </p:cNvPr>
          <p:cNvSpPr txBox="1"/>
          <p:nvPr/>
        </p:nvSpPr>
        <p:spPr>
          <a:xfrm>
            <a:off x="235228" y="5777431"/>
            <a:ext cx="3048000" cy="738664"/>
          </a:xfrm>
          <a:prstGeom prst="rect">
            <a:avLst/>
          </a:prstGeom>
          <a:noFill/>
        </p:spPr>
        <p:txBody>
          <a:bodyPr wrap="square" rtlCol="0">
            <a:spAutoFit/>
          </a:bodyPr>
          <a:lstStyle/>
          <a:p>
            <a:r>
              <a:rPr lang="fr-FR" sz="1400" dirty="0">
                <a:latin typeface="Times New Roman" panose="02020603050405020304" pitchFamily="18" charset="0"/>
                <a:cs typeface="Times New Roman" panose="02020603050405020304" pitchFamily="18" charset="0"/>
              </a:rPr>
              <a:t>Viabilité environnementale: valorisation au mieux les niveaux de production actuels </a:t>
            </a:r>
          </a:p>
        </p:txBody>
      </p:sp>
    </p:spTree>
    <p:extLst>
      <p:ext uri="{BB962C8B-B14F-4D97-AF65-F5344CB8AC3E}">
        <p14:creationId xmlns:p14="http://schemas.microsoft.com/office/powerpoint/2010/main" val="730683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xmlns="" id="{177ED3CF-431A-9940-AF23-175D0DBD7208}"/>
              </a:ext>
            </a:extLst>
          </p:cNvPr>
          <p:cNvGrpSpPr/>
          <p:nvPr/>
        </p:nvGrpSpPr>
        <p:grpSpPr>
          <a:xfrm>
            <a:off x="2998949" y="1852855"/>
            <a:ext cx="5442686" cy="3355249"/>
            <a:chOff x="6630883" y="2049497"/>
            <a:chExt cx="4264231" cy="1970301"/>
          </a:xfrm>
        </p:grpSpPr>
        <p:grpSp>
          <p:nvGrpSpPr>
            <p:cNvPr id="3" name="Groupe 2">
              <a:extLst>
                <a:ext uri="{FF2B5EF4-FFF2-40B4-BE49-F238E27FC236}">
                  <a16:creationId xmlns:a16="http://schemas.microsoft.com/office/drawing/2014/main" xmlns="" id="{26ABEDC6-823F-2540-8B2E-2DC710F508DE}"/>
                </a:ext>
              </a:extLst>
            </p:cNvPr>
            <p:cNvGrpSpPr/>
            <p:nvPr/>
          </p:nvGrpSpPr>
          <p:grpSpPr>
            <a:xfrm>
              <a:off x="7498277" y="2049497"/>
              <a:ext cx="2529444" cy="0"/>
              <a:chOff x="7345878" y="3166754"/>
              <a:chExt cx="2529444" cy="0"/>
            </a:xfrm>
          </p:grpSpPr>
          <p:cxnSp>
            <p:nvCxnSpPr>
              <p:cNvPr id="9" name="Connecteur droit 8">
                <a:extLst>
                  <a:ext uri="{FF2B5EF4-FFF2-40B4-BE49-F238E27FC236}">
                    <a16:creationId xmlns:a16="http://schemas.microsoft.com/office/drawing/2014/main" xmlns="" id="{E923249F-F680-DE44-8CAC-9D333CAAD2F6}"/>
                  </a:ext>
                </a:extLst>
              </p:cNvPr>
              <p:cNvCxnSpPr/>
              <p:nvPr/>
            </p:nvCxnSpPr>
            <p:spPr>
              <a:xfrm>
                <a:off x="7345878" y="3166754"/>
                <a:ext cx="84314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xmlns="" id="{70D4C4B2-FF2E-1C4D-9148-7370730F670D}"/>
                  </a:ext>
                </a:extLst>
              </p:cNvPr>
              <p:cNvCxnSpPr/>
              <p:nvPr/>
            </p:nvCxnSpPr>
            <p:spPr>
              <a:xfrm>
                <a:off x="8189026" y="3166754"/>
                <a:ext cx="84314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xmlns="" id="{6827B2F9-6D9B-B842-8986-5ED51B7E77F9}"/>
                  </a:ext>
                </a:extLst>
              </p:cNvPr>
              <p:cNvCxnSpPr/>
              <p:nvPr/>
            </p:nvCxnSpPr>
            <p:spPr>
              <a:xfrm>
                <a:off x="9032174" y="3166754"/>
                <a:ext cx="8431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 name="ZoneTexte 3">
              <a:extLst>
                <a:ext uri="{FF2B5EF4-FFF2-40B4-BE49-F238E27FC236}">
                  <a16:creationId xmlns:a16="http://schemas.microsoft.com/office/drawing/2014/main" xmlns="" id="{DD8A3B23-AB41-E642-94FD-E4E29F48AB69}"/>
                </a:ext>
              </a:extLst>
            </p:cNvPr>
            <p:cNvSpPr txBox="1"/>
            <p:nvPr/>
          </p:nvSpPr>
          <p:spPr>
            <a:xfrm>
              <a:off x="6630883" y="2531665"/>
              <a:ext cx="4264231" cy="777162"/>
            </a:xfrm>
            <a:prstGeom prst="rect">
              <a:avLst/>
            </a:prstGeom>
            <a:noFill/>
          </p:spPr>
          <p:txBody>
            <a:bodyPr wrap="square" rtlCol="0">
              <a:spAutoFit/>
            </a:bodyPr>
            <a:lstStyle/>
            <a:p>
              <a:pPr algn="ctr"/>
              <a:r>
                <a:rPr lang="fr-FR" sz="4000" dirty="0">
                  <a:latin typeface="Academy Engraved LET Plain" panose="02000000000000000000" pitchFamily="2" charset="0"/>
                  <a:cs typeface="Times New Roman" panose="02020603050405020304" pitchFamily="18" charset="0"/>
                </a:rPr>
                <a:t>Merci pour votre attention </a:t>
              </a:r>
            </a:p>
          </p:txBody>
        </p:sp>
        <p:grpSp>
          <p:nvGrpSpPr>
            <p:cNvPr id="5" name="Groupe 4">
              <a:extLst>
                <a:ext uri="{FF2B5EF4-FFF2-40B4-BE49-F238E27FC236}">
                  <a16:creationId xmlns:a16="http://schemas.microsoft.com/office/drawing/2014/main" xmlns="" id="{E6E26B58-E848-0143-A5D4-57FC134AA3AD}"/>
                </a:ext>
              </a:extLst>
            </p:cNvPr>
            <p:cNvGrpSpPr/>
            <p:nvPr/>
          </p:nvGrpSpPr>
          <p:grpSpPr>
            <a:xfrm>
              <a:off x="7498277" y="4012905"/>
              <a:ext cx="2529444" cy="6893"/>
              <a:chOff x="7345878" y="3397367"/>
              <a:chExt cx="2529444" cy="6893"/>
            </a:xfrm>
          </p:grpSpPr>
          <p:cxnSp>
            <p:nvCxnSpPr>
              <p:cNvPr id="6" name="Connecteur droit 5">
                <a:extLst>
                  <a:ext uri="{FF2B5EF4-FFF2-40B4-BE49-F238E27FC236}">
                    <a16:creationId xmlns:a16="http://schemas.microsoft.com/office/drawing/2014/main" xmlns="" id="{8A98DE3D-1035-4749-A8A3-281055137FC0}"/>
                  </a:ext>
                </a:extLst>
              </p:cNvPr>
              <p:cNvCxnSpPr/>
              <p:nvPr/>
            </p:nvCxnSpPr>
            <p:spPr>
              <a:xfrm>
                <a:off x="7345878" y="3397367"/>
                <a:ext cx="84314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100EE781-CAF7-5243-8CE6-2E7B9F4D793C}"/>
                  </a:ext>
                </a:extLst>
              </p:cNvPr>
              <p:cNvCxnSpPr/>
              <p:nvPr/>
            </p:nvCxnSpPr>
            <p:spPr>
              <a:xfrm>
                <a:off x="8189026" y="3404260"/>
                <a:ext cx="84314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56C18DA9-A42D-A24A-A032-C131874C50B2}"/>
                  </a:ext>
                </a:extLst>
              </p:cNvPr>
              <p:cNvCxnSpPr/>
              <p:nvPr/>
            </p:nvCxnSpPr>
            <p:spPr>
              <a:xfrm>
                <a:off x="9032174" y="3404260"/>
                <a:ext cx="8431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44649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CA52F545-D680-6949-8301-9811AD55633A}"/>
              </a:ext>
            </a:extLst>
          </p:cNvPr>
          <p:cNvSpPr txBox="1"/>
          <p:nvPr/>
        </p:nvSpPr>
        <p:spPr>
          <a:xfrm>
            <a:off x="1232442" y="156591"/>
            <a:ext cx="2637186"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PLAN DE L’EXPOSE</a:t>
            </a:r>
          </a:p>
        </p:txBody>
      </p:sp>
      <p:cxnSp>
        <p:nvCxnSpPr>
          <p:cNvPr id="3" name="Connecteur droit 2">
            <a:extLst>
              <a:ext uri="{FF2B5EF4-FFF2-40B4-BE49-F238E27FC236}">
                <a16:creationId xmlns:a16="http://schemas.microsoft.com/office/drawing/2014/main" xmlns="" id="{14132314-1F73-5A4C-9C9F-0D1582E0712C}"/>
              </a:ext>
            </a:extLst>
          </p:cNvPr>
          <p:cNvCxnSpPr>
            <a:cxnSpLocks/>
          </p:cNvCxnSpPr>
          <p:nvPr/>
        </p:nvCxnSpPr>
        <p:spPr>
          <a:xfrm flipH="1" flipV="1">
            <a:off x="171446" y="556701"/>
            <a:ext cx="3698182" cy="14167"/>
          </a:xfrm>
          <a:prstGeom prst="line">
            <a:avLst/>
          </a:prstGeom>
        </p:spPr>
        <p:style>
          <a:lnRef idx="1">
            <a:schemeClr val="dk1"/>
          </a:lnRef>
          <a:fillRef idx="0">
            <a:schemeClr val="dk1"/>
          </a:fillRef>
          <a:effectRef idx="0">
            <a:schemeClr val="dk1"/>
          </a:effectRef>
          <a:fontRef idx="minor">
            <a:schemeClr val="tx1"/>
          </a:fontRef>
        </p:style>
      </p:cxnSp>
      <p:grpSp>
        <p:nvGrpSpPr>
          <p:cNvPr id="4" name="Groupe 3">
            <a:extLst>
              <a:ext uri="{FF2B5EF4-FFF2-40B4-BE49-F238E27FC236}">
                <a16:creationId xmlns:a16="http://schemas.microsoft.com/office/drawing/2014/main" xmlns="" id="{9CCF92CE-528F-2A47-AA59-149685B1C7E4}"/>
              </a:ext>
            </a:extLst>
          </p:cNvPr>
          <p:cNvGrpSpPr/>
          <p:nvPr/>
        </p:nvGrpSpPr>
        <p:grpSpPr>
          <a:xfrm>
            <a:off x="6267392" y="1241255"/>
            <a:ext cx="5404282" cy="646331"/>
            <a:chOff x="5629279" y="1030878"/>
            <a:chExt cx="5404282" cy="646331"/>
          </a:xfrm>
        </p:grpSpPr>
        <p:sp>
          <p:nvSpPr>
            <p:cNvPr id="5" name="ZoneTexte 4">
              <a:extLst>
                <a:ext uri="{FF2B5EF4-FFF2-40B4-BE49-F238E27FC236}">
                  <a16:creationId xmlns:a16="http://schemas.microsoft.com/office/drawing/2014/main" xmlns="" id="{532C7CAF-5B2B-D741-BD55-92A233B085D8}"/>
                </a:ext>
              </a:extLst>
            </p:cNvPr>
            <p:cNvSpPr txBox="1"/>
            <p:nvPr/>
          </p:nvSpPr>
          <p:spPr>
            <a:xfrm>
              <a:off x="5629279" y="1030878"/>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1</a:t>
              </a:r>
              <a:r>
                <a:rPr lang="fr-FR" sz="3600" dirty="0">
                  <a:latin typeface="Times New Roman" panose="02020603050405020304" pitchFamily="18" charset="0"/>
                  <a:cs typeface="Times New Roman" panose="02020603050405020304" pitchFamily="18" charset="0"/>
                </a:rPr>
                <a:t>.</a:t>
              </a:r>
            </a:p>
          </p:txBody>
        </p:sp>
        <p:sp>
          <p:nvSpPr>
            <p:cNvPr id="6" name="ZoneTexte 5">
              <a:extLst>
                <a:ext uri="{FF2B5EF4-FFF2-40B4-BE49-F238E27FC236}">
                  <a16:creationId xmlns:a16="http://schemas.microsoft.com/office/drawing/2014/main" xmlns="" id="{C9DCF2BC-E27E-F243-AE59-0E41468CB748}"/>
                </a:ext>
              </a:extLst>
            </p:cNvPr>
            <p:cNvSpPr txBox="1"/>
            <p:nvPr/>
          </p:nvSpPr>
          <p:spPr>
            <a:xfrm>
              <a:off x="6018649" y="1297978"/>
              <a:ext cx="5014912" cy="338554"/>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CONTEXTE</a:t>
              </a:r>
            </a:p>
          </p:txBody>
        </p:sp>
      </p:grpSp>
      <p:grpSp>
        <p:nvGrpSpPr>
          <p:cNvPr id="21" name="Groupe 20">
            <a:extLst>
              <a:ext uri="{FF2B5EF4-FFF2-40B4-BE49-F238E27FC236}">
                <a16:creationId xmlns:a16="http://schemas.microsoft.com/office/drawing/2014/main" xmlns="" id="{D3C8F130-3891-924B-8146-5E2819249DA4}"/>
              </a:ext>
            </a:extLst>
          </p:cNvPr>
          <p:cNvGrpSpPr/>
          <p:nvPr/>
        </p:nvGrpSpPr>
        <p:grpSpPr>
          <a:xfrm>
            <a:off x="6236347" y="2058901"/>
            <a:ext cx="5435327" cy="646331"/>
            <a:chOff x="6236347" y="2058901"/>
            <a:chExt cx="5435327" cy="646331"/>
          </a:xfrm>
        </p:grpSpPr>
        <p:sp>
          <p:nvSpPr>
            <p:cNvPr id="7" name="ZoneTexte 6">
              <a:extLst>
                <a:ext uri="{FF2B5EF4-FFF2-40B4-BE49-F238E27FC236}">
                  <a16:creationId xmlns:a16="http://schemas.microsoft.com/office/drawing/2014/main" xmlns="" id="{9E98D9B4-3DEF-9547-B026-FA1E2622BBD8}"/>
                </a:ext>
              </a:extLst>
            </p:cNvPr>
            <p:cNvSpPr txBox="1"/>
            <p:nvPr/>
          </p:nvSpPr>
          <p:spPr>
            <a:xfrm>
              <a:off x="6656762" y="2304576"/>
              <a:ext cx="5014912" cy="338554"/>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OBJECTIFS DE L’ACTION</a:t>
              </a:r>
            </a:p>
          </p:txBody>
        </p:sp>
        <p:sp>
          <p:nvSpPr>
            <p:cNvPr id="12" name="ZoneTexte 11">
              <a:extLst>
                <a:ext uri="{FF2B5EF4-FFF2-40B4-BE49-F238E27FC236}">
                  <a16:creationId xmlns:a16="http://schemas.microsoft.com/office/drawing/2014/main" xmlns="" id="{90A80711-251A-2546-ADCE-5B98BD43C06A}"/>
                </a:ext>
              </a:extLst>
            </p:cNvPr>
            <p:cNvSpPr txBox="1"/>
            <p:nvPr/>
          </p:nvSpPr>
          <p:spPr>
            <a:xfrm>
              <a:off x="6236347" y="2058901"/>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2</a:t>
              </a:r>
              <a:r>
                <a:rPr lang="fr-FR" sz="3600" dirty="0">
                  <a:latin typeface="Times New Roman" panose="02020603050405020304" pitchFamily="18" charset="0"/>
                  <a:cs typeface="Times New Roman" panose="02020603050405020304" pitchFamily="18" charset="0"/>
                </a:rPr>
                <a:t>.</a:t>
              </a:r>
            </a:p>
          </p:txBody>
        </p:sp>
      </p:grpSp>
      <p:grpSp>
        <p:nvGrpSpPr>
          <p:cNvPr id="22" name="Groupe 21">
            <a:extLst>
              <a:ext uri="{FF2B5EF4-FFF2-40B4-BE49-F238E27FC236}">
                <a16:creationId xmlns:a16="http://schemas.microsoft.com/office/drawing/2014/main" xmlns="" id="{1D3D5039-331A-E746-A054-25F45E09D5AF}"/>
              </a:ext>
            </a:extLst>
          </p:cNvPr>
          <p:cNvGrpSpPr/>
          <p:nvPr/>
        </p:nvGrpSpPr>
        <p:grpSpPr>
          <a:xfrm>
            <a:off x="6220370" y="2873818"/>
            <a:ext cx="5435327" cy="646331"/>
            <a:chOff x="6236347" y="3060120"/>
            <a:chExt cx="5435327" cy="646331"/>
          </a:xfrm>
        </p:grpSpPr>
        <p:sp>
          <p:nvSpPr>
            <p:cNvPr id="9" name="ZoneTexte 8">
              <a:extLst>
                <a:ext uri="{FF2B5EF4-FFF2-40B4-BE49-F238E27FC236}">
                  <a16:creationId xmlns:a16="http://schemas.microsoft.com/office/drawing/2014/main" xmlns="" id="{7D9DF40C-357C-1543-8F51-17005E185B15}"/>
                </a:ext>
              </a:extLst>
            </p:cNvPr>
            <p:cNvSpPr txBox="1"/>
            <p:nvPr/>
          </p:nvSpPr>
          <p:spPr>
            <a:xfrm>
              <a:off x="6656762" y="3284330"/>
              <a:ext cx="5014912" cy="338554"/>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PARTENARIAT DE L’ACTION</a:t>
              </a:r>
              <a:endParaRPr lang="fr-FR" sz="1400" b="1" dirty="0">
                <a:latin typeface="Times New Roman" panose="02020603050405020304" pitchFamily="18" charset="0"/>
                <a:cs typeface="Times New Roman" panose="02020603050405020304" pitchFamily="18" charset="0"/>
              </a:endParaRPr>
            </a:p>
          </p:txBody>
        </p:sp>
        <p:sp>
          <p:nvSpPr>
            <p:cNvPr id="13" name="ZoneTexte 12">
              <a:extLst>
                <a:ext uri="{FF2B5EF4-FFF2-40B4-BE49-F238E27FC236}">
                  <a16:creationId xmlns:a16="http://schemas.microsoft.com/office/drawing/2014/main" xmlns="" id="{7CD3C238-BFAA-3742-A3A1-00225D8D8EC0}"/>
                </a:ext>
              </a:extLst>
            </p:cNvPr>
            <p:cNvSpPr txBox="1"/>
            <p:nvPr/>
          </p:nvSpPr>
          <p:spPr>
            <a:xfrm>
              <a:off x="6236347" y="3060120"/>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3</a:t>
              </a:r>
              <a:r>
                <a:rPr lang="fr-FR" sz="3600" dirty="0">
                  <a:latin typeface="Times New Roman" panose="02020603050405020304" pitchFamily="18" charset="0"/>
                  <a:cs typeface="Times New Roman" panose="02020603050405020304" pitchFamily="18" charset="0"/>
                </a:rPr>
                <a:t>.</a:t>
              </a:r>
            </a:p>
          </p:txBody>
        </p:sp>
      </p:grpSp>
      <p:grpSp>
        <p:nvGrpSpPr>
          <p:cNvPr id="23" name="Groupe 22">
            <a:extLst>
              <a:ext uri="{FF2B5EF4-FFF2-40B4-BE49-F238E27FC236}">
                <a16:creationId xmlns:a16="http://schemas.microsoft.com/office/drawing/2014/main" xmlns="" id="{5B974E4A-A205-E449-ABD5-AABC776FBE22}"/>
              </a:ext>
            </a:extLst>
          </p:cNvPr>
          <p:cNvGrpSpPr/>
          <p:nvPr/>
        </p:nvGrpSpPr>
        <p:grpSpPr>
          <a:xfrm>
            <a:off x="6220370" y="3666075"/>
            <a:ext cx="5404870" cy="646331"/>
            <a:chOff x="6236347" y="3772073"/>
            <a:chExt cx="5404870" cy="646331"/>
          </a:xfrm>
        </p:grpSpPr>
        <p:sp>
          <p:nvSpPr>
            <p:cNvPr id="10" name="ZoneTexte 9">
              <a:extLst>
                <a:ext uri="{FF2B5EF4-FFF2-40B4-BE49-F238E27FC236}">
                  <a16:creationId xmlns:a16="http://schemas.microsoft.com/office/drawing/2014/main" xmlns="" id="{7EA1A0E5-79B5-C146-AABF-078C4645D9C6}"/>
                </a:ext>
              </a:extLst>
            </p:cNvPr>
            <p:cNvSpPr txBox="1"/>
            <p:nvPr/>
          </p:nvSpPr>
          <p:spPr>
            <a:xfrm>
              <a:off x="6626305" y="3996391"/>
              <a:ext cx="5014912" cy="338554"/>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ACTIVITES ET METHODES</a:t>
              </a:r>
            </a:p>
          </p:txBody>
        </p:sp>
        <p:sp>
          <p:nvSpPr>
            <p:cNvPr id="15" name="ZoneTexte 14">
              <a:extLst>
                <a:ext uri="{FF2B5EF4-FFF2-40B4-BE49-F238E27FC236}">
                  <a16:creationId xmlns:a16="http://schemas.microsoft.com/office/drawing/2014/main" xmlns="" id="{A627C437-96A0-1949-B827-70DC8A0EBAB7}"/>
                </a:ext>
              </a:extLst>
            </p:cNvPr>
            <p:cNvSpPr txBox="1"/>
            <p:nvPr/>
          </p:nvSpPr>
          <p:spPr>
            <a:xfrm>
              <a:off x="6236347" y="3772073"/>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4</a:t>
              </a:r>
              <a:r>
                <a:rPr lang="fr-FR" sz="3600" dirty="0">
                  <a:latin typeface="Times New Roman" panose="02020603050405020304" pitchFamily="18" charset="0"/>
                  <a:cs typeface="Times New Roman" panose="02020603050405020304" pitchFamily="18" charset="0"/>
                </a:rPr>
                <a:t>.</a:t>
              </a:r>
            </a:p>
          </p:txBody>
        </p:sp>
      </p:grpSp>
      <p:pic>
        <p:nvPicPr>
          <p:cNvPr id="17" name="Image 16" descr="CREPPAO validé">
            <a:extLst>
              <a:ext uri="{FF2B5EF4-FFF2-40B4-BE49-F238E27FC236}">
                <a16:creationId xmlns:a16="http://schemas.microsoft.com/office/drawing/2014/main" xmlns="" id="{061D0121-1CE5-4B4B-8F09-2F188A8E8A1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9676" y="1241255"/>
            <a:ext cx="4501875" cy="4682467"/>
          </a:xfrm>
          <a:prstGeom prst="rect">
            <a:avLst/>
          </a:prstGeom>
          <a:noFill/>
          <a:ln>
            <a:noFill/>
          </a:ln>
        </p:spPr>
      </p:pic>
      <p:sp>
        <p:nvSpPr>
          <p:cNvPr id="18" name="Espace réservé du numéro de diapositive 24">
            <a:extLst>
              <a:ext uri="{FF2B5EF4-FFF2-40B4-BE49-F238E27FC236}">
                <a16:creationId xmlns:a16="http://schemas.microsoft.com/office/drawing/2014/main" xmlns="" id="{F198EF17-C48A-2440-89C7-604707660831}"/>
              </a:ext>
            </a:extLst>
          </p:cNvPr>
          <p:cNvSpPr>
            <a:spLocks noGrp="1"/>
          </p:cNvSpPr>
          <p:nvPr>
            <p:ph type="sldNum" sz="quarter" idx="12"/>
          </p:nvPr>
        </p:nvSpPr>
        <p:spPr>
          <a:xfrm>
            <a:off x="8557591" y="6184072"/>
            <a:ext cx="2743200" cy="365125"/>
          </a:xfrm>
        </p:spPr>
        <p:txBody>
          <a:bodyPr/>
          <a:lstStyle/>
          <a:p>
            <a:fld id="{9ED59D09-5575-BF47-BA8C-5310BD7F076E}" type="slidenum">
              <a:rPr lang="fr-FR" sz="1400" smtClean="0">
                <a:solidFill>
                  <a:schemeClr val="tx1"/>
                </a:solidFill>
              </a:rPr>
              <a:t>2</a:t>
            </a:fld>
            <a:endParaRPr lang="fr-FR" sz="1400" dirty="0">
              <a:solidFill>
                <a:schemeClr val="tx1"/>
              </a:solidFill>
            </a:endParaRPr>
          </a:p>
        </p:txBody>
      </p:sp>
      <p:grpSp>
        <p:nvGrpSpPr>
          <p:cNvPr id="24" name="Groupe 23">
            <a:extLst>
              <a:ext uri="{FF2B5EF4-FFF2-40B4-BE49-F238E27FC236}">
                <a16:creationId xmlns:a16="http://schemas.microsoft.com/office/drawing/2014/main" xmlns="" id="{D07016F7-4083-D041-A225-EDC4B0755C05}"/>
              </a:ext>
            </a:extLst>
          </p:cNvPr>
          <p:cNvGrpSpPr/>
          <p:nvPr/>
        </p:nvGrpSpPr>
        <p:grpSpPr>
          <a:xfrm>
            <a:off x="6266804" y="4443051"/>
            <a:ext cx="5404870" cy="646331"/>
            <a:chOff x="6236347" y="4292552"/>
            <a:chExt cx="5404870" cy="646331"/>
          </a:xfrm>
        </p:grpSpPr>
        <p:sp>
          <p:nvSpPr>
            <p:cNvPr id="16" name="ZoneTexte 15">
              <a:extLst>
                <a:ext uri="{FF2B5EF4-FFF2-40B4-BE49-F238E27FC236}">
                  <a16:creationId xmlns:a16="http://schemas.microsoft.com/office/drawing/2014/main" xmlns="" id="{CE8598AB-DCDC-B34F-98D7-0DFE15507AC1}"/>
                </a:ext>
              </a:extLst>
            </p:cNvPr>
            <p:cNvSpPr txBox="1"/>
            <p:nvPr/>
          </p:nvSpPr>
          <p:spPr>
            <a:xfrm>
              <a:off x="6236347" y="4292552"/>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5</a:t>
              </a:r>
              <a:r>
                <a:rPr lang="fr-FR" sz="3600" dirty="0">
                  <a:latin typeface="Times New Roman" panose="02020603050405020304" pitchFamily="18" charset="0"/>
                  <a:cs typeface="Times New Roman" panose="02020603050405020304" pitchFamily="18" charset="0"/>
                </a:rPr>
                <a:t>.</a:t>
              </a:r>
            </a:p>
          </p:txBody>
        </p:sp>
        <p:sp>
          <p:nvSpPr>
            <p:cNvPr id="19" name="ZoneTexte 18">
              <a:extLst>
                <a:ext uri="{FF2B5EF4-FFF2-40B4-BE49-F238E27FC236}">
                  <a16:creationId xmlns:a16="http://schemas.microsoft.com/office/drawing/2014/main" xmlns="" id="{7CA95128-AF9C-1448-9BA4-4D4859376DDD}"/>
                </a:ext>
              </a:extLst>
            </p:cNvPr>
            <p:cNvSpPr txBox="1"/>
            <p:nvPr/>
          </p:nvSpPr>
          <p:spPr>
            <a:xfrm>
              <a:off x="6626305" y="4523240"/>
              <a:ext cx="5014912" cy="338554"/>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PROCEDURES DE SUIVI</a:t>
              </a:r>
            </a:p>
          </p:txBody>
        </p:sp>
      </p:grpSp>
      <p:grpSp>
        <p:nvGrpSpPr>
          <p:cNvPr id="25" name="Groupe 24">
            <a:extLst>
              <a:ext uri="{FF2B5EF4-FFF2-40B4-BE49-F238E27FC236}">
                <a16:creationId xmlns:a16="http://schemas.microsoft.com/office/drawing/2014/main" xmlns="" id="{6D5FBAA8-B584-7347-A45B-5FDA6753C563}"/>
              </a:ext>
            </a:extLst>
          </p:cNvPr>
          <p:cNvGrpSpPr/>
          <p:nvPr/>
        </p:nvGrpSpPr>
        <p:grpSpPr>
          <a:xfrm>
            <a:off x="6250826" y="5334057"/>
            <a:ext cx="5435327" cy="646331"/>
            <a:chOff x="6236347" y="4997408"/>
            <a:chExt cx="5435327" cy="646331"/>
          </a:xfrm>
        </p:grpSpPr>
        <p:sp>
          <p:nvSpPr>
            <p:cNvPr id="11" name="ZoneTexte 10">
              <a:extLst>
                <a:ext uri="{FF2B5EF4-FFF2-40B4-BE49-F238E27FC236}">
                  <a16:creationId xmlns:a16="http://schemas.microsoft.com/office/drawing/2014/main" xmlns="" id="{DD9C32E0-8680-C949-8E45-C96A6D4F4A7B}"/>
                </a:ext>
              </a:extLst>
            </p:cNvPr>
            <p:cNvSpPr txBox="1"/>
            <p:nvPr/>
          </p:nvSpPr>
          <p:spPr>
            <a:xfrm>
              <a:off x="6656762" y="5040294"/>
              <a:ext cx="5014912" cy="584775"/>
            </a:xfrm>
            <a:prstGeom prst="rect">
              <a:avLst/>
            </a:prstGeom>
            <a:noFill/>
          </p:spPr>
          <p:txBody>
            <a:bodyPr wrap="square" rtlCol="0">
              <a:spAutoFit/>
            </a:bodyPr>
            <a:lstStyle/>
            <a:p>
              <a:r>
                <a:rPr lang="fr-FR" sz="1600" b="1" dirty="0">
                  <a:latin typeface="Times New Roman" panose="02020603050405020304" pitchFamily="18" charset="0"/>
                  <a:cs typeface="Times New Roman" panose="02020603050405020304" pitchFamily="18" charset="0"/>
                </a:rPr>
                <a:t>SYNERGIES / VISIBILITE ET DURABILITE DE L’ACTION </a:t>
              </a:r>
            </a:p>
          </p:txBody>
        </p:sp>
        <p:sp>
          <p:nvSpPr>
            <p:cNvPr id="20" name="ZoneTexte 19">
              <a:extLst>
                <a:ext uri="{FF2B5EF4-FFF2-40B4-BE49-F238E27FC236}">
                  <a16:creationId xmlns:a16="http://schemas.microsoft.com/office/drawing/2014/main" xmlns="" id="{FC75E6F7-27E2-AD4F-A015-366533F6DA4E}"/>
                </a:ext>
              </a:extLst>
            </p:cNvPr>
            <p:cNvSpPr txBox="1"/>
            <p:nvPr/>
          </p:nvSpPr>
          <p:spPr>
            <a:xfrm>
              <a:off x="6236347" y="4997408"/>
              <a:ext cx="571496" cy="646331"/>
            </a:xfrm>
            <a:prstGeom prst="rect">
              <a:avLst/>
            </a:prstGeom>
            <a:noFill/>
          </p:spPr>
          <p:txBody>
            <a:bodyPr wrap="square" rtlCol="0">
              <a:spAutoFit/>
            </a:bodyPr>
            <a:lstStyle/>
            <a:p>
              <a:r>
                <a:rPr lang="fr-FR" sz="2800" dirty="0">
                  <a:latin typeface="Times New Roman" panose="02020603050405020304" pitchFamily="18" charset="0"/>
                  <a:cs typeface="Times New Roman" panose="02020603050405020304" pitchFamily="18" charset="0"/>
                </a:rPr>
                <a:t>6</a:t>
              </a:r>
              <a:r>
                <a:rPr lang="fr-FR" sz="3600" dirty="0">
                  <a:latin typeface="Times New Roman" panose="02020603050405020304" pitchFamily="18" charset="0"/>
                  <a:cs typeface="Times New Roman" panose="02020603050405020304" pitchFamily="18" charset="0"/>
                </a:rPr>
                <a:t>.</a:t>
              </a:r>
            </a:p>
          </p:txBody>
        </p:sp>
      </p:grpSp>
    </p:spTree>
    <p:extLst>
      <p:ext uri="{BB962C8B-B14F-4D97-AF65-F5344CB8AC3E}">
        <p14:creationId xmlns:p14="http://schemas.microsoft.com/office/powerpoint/2010/main" val="3540552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C1C123D-D9CF-6749-8844-787C3C0E0DBA}"/>
              </a:ext>
            </a:extLst>
          </p:cNvPr>
          <p:cNvSpPr txBox="1"/>
          <p:nvPr/>
        </p:nvSpPr>
        <p:spPr>
          <a:xfrm>
            <a:off x="327993" y="288585"/>
            <a:ext cx="3648003"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1. CONTEXTE (1/1)</a:t>
            </a:r>
          </a:p>
        </p:txBody>
      </p:sp>
      <p:cxnSp>
        <p:nvCxnSpPr>
          <p:cNvPr id="3" name="Connecteur droit 2">
            <a:extLst>
              <a:ext uri="{FF2B5EF4-FFF2-40B4-BE49-F238E27FC236}">
                <a16:creationId xmlns:a16="http://schemas.microsoft.com/office/drawing/2014/main" xmlns="" id="{EB5905F3-0BB6-8644-9D98-9FFF84F4BC6C}"/>
              </a:ext>
            </a:extLst>
          </p:cNvPr>
          <p:cNvCxnSpPr>
            <a:cxnSpLocks/>
          </p:cNvCxnSpPr>
          <p:nvPr/>
        </p:nvCxnSpPr>
        <p:spPr>
          <a:xfrm flipH="1">
            <a:off x="439813" y="688695"/>
            <a:ext cx="2502170" cy="1"/>
          </a:xfrm>
          <a:prstGeom prst="line">
            <a:avLst/>
          </a:prstGeom>
        </p:spPr>
        <p:style>
          <a:lnRef idx="1">
            <a:schemeClr val="dk1"/>
          </a:lnRef>
          <a:fillRef idx="0">
            <a:schemeClr val="dk1"/>
          </a:fillRef>
          <a:effectRef idx="0">
            <a:schemeClr val="dk1"/>
          </a:effectRef>
          <a:fontRef idx="minor">
            <a:schemeClr val="tx1"/>
          </a:fontRef>
        </p:style>
      </p:cxnSp>
      <p:sp>
        <p:nvSpPr>
          <p:cNvPr id="7" name="Rectangle 6">
            <a:extLst>
              <a:ext uri="{FF2B5EF4-FFF2-40B4-BE49-F238E27FC236}">
                <a16:creationId xmlns:a16="http://schemas.microsoft.com/office/drawing/2014/main" xmlns="" id="{CD5201A0-07AC-F345-830B-3440B2C651BB}"/>
              </a:ext>
            </a:extLst>
          </p:cNvPr>
          <p:cNvSpPr/>
          <p:nvPr/>
        </p:nvSpPr>
        <p:spPr>
          <a:xfrm>
            <a:off x="2327002" y="1499622"/>
            <a:ext cx="6803745" cy="3978012"/>
          </a:xfrm>
          <a:prstGeom prst="rect">
            <a:avLst/>
          </a:prstGeom>
        </p:spPr>
        <p:txBody>
          <a:bodyPr wrap="square">
            <a:spAutoFit/>
          </a:bodyPr>
          <a:lstStyle/>
          <a:p>
            <a:pPr algn="just">
              <a:spcAft>
                <a:spcPts val="300"/>
              </a:spcAft>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Les problèmes dans les pêcheries de petits pélagiques transfrontaliers (</a:t>
            </a:r>
            <a:r>
              <a:rPr lang="fr-FR" sz="1600" dirty="0" err="1">
                <a:latin typeface="Times New Roman" panose="02020603050405020304" pitchFamily="18" charset="0"/>
                <a:ea typeface="Times New Roman" panose="02020603050405020304" pitchFamily="18" charset="0"/>
                <a:cs typeface="Times New Roman" panose="02020603050405020304" pitchFamily="18" charset="0"/>
              </a:rPr>
              <a:t>Ppt</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sont de plusieurs ordres bien qu’étant imbriqués. </a:t>
            </a:r>
          </a:p>
          <a:p>
            <a:pPr algn="just">
              <a:spcAft>
                <a:spcPts val="300"/>
              </a:spcAft>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Le premier est celui de l’inadéquation croissante entre les besoins grandissants d’une population en augmentation continue : politiques commerciales d’exportation versus logique nutritionnelle, réduction des pertes post-captures, conditionnement sous forme de farine</a:t>
            </a:r>
          </a:p>
          <a:p>
            <a:pPr algn="just">
              <a:spcAft>
                <a:spcPts val="300"/>
              </a:spcAft>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Le second problème a trait à l’absence d’attention portée sur les pêcheries migrantes : elles sont absentes des statistiques des États et sont nullement prises en compte lors des discussions politiques relatives à la gestion des pêcheries de </a:t>
            </a:r>
            <a:r>
              <a:rPr lang="fr-FR" sz="1600" dirty="0" err="1">
                <a:latin typeface="Times New Roman" panose="02020603050405020304" pitchFamily="18" charset="0"/>
                <a:ea typeface="Times New Roman" panose="02020603050405020304" pitchFamily="18" charset="0"/>
                <a:cs typeface="Times New Roman" panose="02020603050405020304" pitchFamily="18" charset="0"/>
              </a:rPr>
              <a:t>Ppt</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300"/>
              </a:spcAft>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Ces deux problèmes majeurs constituent un écheveau allant du local au régional.</a:t>
            </a:r>
          </a:p>
          <a:p>
            <a:pPr algn="just">
              <a:spcAft>
                <a:spcPts val="300"/>
              </a:spcAft>
            </a:pPr>
            <a:r>
              <a:rPr lang="fr-FR" sz="1600" dirty="0">
                <a:latin typeface="Times New Roman" panose="02020603050405020304" pitchFamily="18" charset="0"/>
                <a:ea typeface="Times New Roman" panose="02020603050405020304" pitchFamily="18" charset="0"/>
                <a:cs typeface="Times New Roman" panose="02020603050405020304" pitchFamily="18" charset="0"/>
              </a:rPr>
              <a:t>Absence pour le moment d’un plan de gestion régional </a:t>
            </a:r>
            <a:r>
              <a:rPr lang="fr-FR" sz="1600" dirty="0" smtClean="0">
                <a:latin typeface="Times New Roman" panose="02020603050405020304" pitchFamily="18" charset="0"/>
                <a:ea typeface="Times New Roman" panose="02020603050405020304" pitchFamily="18" charset="0"/>
                <a:cs typeface="Times New Roman" panose="02020603050405020304" pitchFamily="18" charset="0"/>
              </a:rPr>
              <a:t>mis en œuvre pour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les stocks de </a:t>
            </a:r>
            <a:r>
              <a:rPr lang="fr-FR" sz="1600" dirty="0" err="1">
                <a:latin typeface="Times New Roman" panose="02020603050405020304" pitchFamily="18" charset="0"/>
                <a:ea typeface="Times New Roman" panose="02020603050405020304" pitchFamily="18" charset="0"/>
                <a:cs typeface="Times New Roman" panose="02020603050405020304" pitchFamily="18" charset="0"/>
              </a:rPr>
              <a:t>Ppt</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d’importance. </a:t>
            </a:r>
          </a:p>
          <a:p>
            <a:pPr algn="just">
              <a:spcAft>
                <a:spcPts val="300"/>
              </a:spcAft>
            </a:pPr>
            <a:r>
              <a:rPr lang="fr-FR" sz="1600" dirty="0">
                <a:latin typeface="Times New Roman" panose="02020603050405020304" pitchFamily="18" charset="0"/>
                <a:cs typeface="Times New Roman" panose="02020603050405020304" pitchFamily="18" charset="0"/>
              </a:rPr>
              <a:t>Sous ce rapport l’action GREPPAO s’intéresse essentiellement aux problématiques économiques et sociales associées aux pêcheries de </a:t>
            </a:r>
            <a:r>
              <a:rPr lang="fr-FR" sz="1600" dirty="0" err="1">
                <a:latin typeface="Times New Roman" panose="02020603050405020304" pitchFamily="18" charset="0"/>
                <a:cs typeface="Times New Roman" panose="02020603050405020304" pitchFamily="18" charset="0"/>
              </a:rPr>
              <a:t>Ppt</a:t>
            </a:r>
            <a:r>
              <a:rPr lang="fr-FR" sz="1600" dirty="0">
                <a:latin typeface="Times New Roman" panose="02020603050405020304" pitchFamily="18" charset="0"/>
                <a:cs typeface="Times New Roman" panose="02020603050405020304" pitchFamily="18" charset="0"/>
              </a:rPr>
              <a:t>. </a:t>
            </a:r>
            <a:endParaRPr lang="fr-F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5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B0B62CA1-640A-F54A-9131-9252B6648995}"/>
              </a:ext>
            </a:extLst>
          </p:cNvPr>
          <p:cNvSpPr txBox="1"/>
          <p:nvPr/>
        </p:nvSpPr>
        <p:spPr>
          <a:xfrm>
            <a:off x="235228" y="203149"/>
            <a:ext cx="4190998"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2. OBJECTIFS DE L’ACTION (1/1) </a:t>
            </a:r>
          </a:p>
        </p:txBody>
      </p:sp>
      <p:sp>
        <p:nvSpPr>
          <p:cNvPr id="5" name="ZoneTexte 4">
            <a:extLst>
              <a:ext uri="{FF2B5EF4-FFF2-40B4-BE49-F238E27FC236}">
                <a16:creationId xmlns:a16="http://schemas.microsoft.com/office/drawing/2014/main" xmlns="" id="{755A3DE1-A316-BB45-85EA-7AF13658863A}"/>
              </a:ext>
            </a:extLst>
          </p:cNvPr>
          <p:cNvSpPr txBox="1"/>
          <p:nvPr/>
        </p:nvSpPr>
        <p:spPr>
          <a:xfrm>
            <a:off x="235229" y="1158195"/>
            <a:ext cx="5927032" cy="1815882"/>
          </a:xfrm>
          <a:prstGeom prst="rect">
            <a:avLst/>
          </a:prstGeom>
          <a:noFill/>
        </p:spPr>
        <p:txBody>
          <a:bodyPr wrap="square" rtlCol="0">
            <a:spAutoFit/>
          </a:bodyPr>
          <a:lstStyle/>
          <a:p>
            <a:pPr algn="just"/>
            <a:r>
              <a:rPr lang="fr-BE" sz="1600" dirty="0">
                <a:latin typeface="Times New Roman" panose="02020603050405020304" pitchFamily="18" charset="0"/>
                <a:ea typeface="Times New Roman" panose="02020603050405020304" pitchFamily="18" charset="0"/>
              </a:rPr>
              <a:t>Elle s’est fixée comme objectif de contribuer à la réalisation de l’objectif global du Programme PESCAO qui est d'améliorer la contribution des ressources halieutiques au développement durable, à la sécurité alimentaire et à la réduction de la pauvreté en Afrique de l'Ouest.</a:t>
            </a:r>
          </a:p>
          <a:p>
            <a:pPr algn="just"/>
            <a:endParaRPr lang="fr-BE" sz="1600" dirty="0">
              <a:latin typeface="Times New Roman" panose="02020603050405020304" pitchFamily="18" charset="0"/>
              <a:ea typeface="Times New Roman" panose="02020603050405020304" pitchFamily="18" charset="0"/>
            </a:endParaRPr>
          </a:p>
          <a:p>
            <a:pPr algn="just"/>
            <a:r>
              <a:rPr lang="fr-BE" sz="1600" dirty="0">
                <a:latin typeface="Times New Roman" panose="02020603050405020304" pitchFamily="18" charset="0"/>
                <a:ea typeface="Times New Roman" panose="02020603050405020304" pitchFamily="18" charset="0"/>
              </a:rPr>
              <a:t> Les objectifs spécifiques de l’action GREPPAO sont :</a:t>
            </a:r>
            <a:endParaRPr lang="fr-FR" sz="1600" dirty="0"/>
          </a:p>
        </p:txBody>
      </p:sp>
      <p:cxnSp>
        <p:nvCxnSpPr>
          <p:cNvPr id="6" name="Connecteur droit 5">
            <a:extLst>
              <a:ext uri="{FF2B5EF4-FFF2-40B4-BE49-F238E27FC236}">
                <a16:creationId xmlns:a16="http://schemas.microsoft.com/office/drawing/2014/main" xmlns="" id="{E2FABF5E-3C3D-AF4F-9B46-986B7E50B7D8}"/>
              </a:ext>
            </a:extLst>
          </p:cNvPr>
          <p:cNvCxnSpPr>
            <a:cxnSpLocks/>
          </p:cNvCxnSpPr>
          <p:nvPr/>
        </p:nvCxnSpPr>
        <p:spPr>
          <a:xfrm flipH="1" flipV="1">
            <a:off x="439813" y="688695"/>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11" name="Espace réservé du numéro de diapositive 24">
            <a:extLst>
              <a:ext uri="{FF2B5EF4-FFF2-40B4-BE49-F238E27FC236}">
                <a16:creationId xmlns:a16="http://schemas.microsoft.com/office/drawing/2014/main" xmlns="" id="{8F2D0AE0-1B85-E045-80D9-08A3B26FC004}"/>
              </a:ext>
            </a:extLst>
          </p:cNvPr>
          <p:cNvSpPr>
            <a:spLocks noGrp="1"/>
          </p:cNvSpPr>
          <p:nvPr>
            <p:ph type="sldNum" sz="quarter" idx="12"/>
          </p:nvPr>
        </p:nvSpPr>
        <p:spPr>
          <a:xfrm>
            <a:off x="8557591" y="6184072"/>
            <a:ext cx="2743200" cy="365125"/>
          </a:xfrm>
        </p:spPr>
        <p:txBody>
          <a:bodyPr/>
          <a:lstStyle/>
          <a:p>
            <a:fld id="{9ED59D09-5575-BF47-BA8C-5310BD7F076E}" type="slidenum">
              <a:rPr lang="fr-FR" sz="1400" smtClean="0">
                <a:solidFill>
                  <a:schemeClr val="tx1"/>
                </a:solidFill>
              </a:rPr>
              <a:t>4</a:t>
            </a:fld>
            <a:endParaRPr lang="fr-FR" sz="1400" dirty="0">
              <a:solidFill>
                <a:schemeClr val="tx1"/>
              </a:solidFill>
            </a:endParaRPr>
          </a:p>
        </p:txBody>
      </p:sp>
      <p:grpSp>
        <p:nvGrpSpPr>
          <p:cNvPr id="17" name="Groupe 16">
            <a:extLst>
              <a:ext uri="{FF2B5EF4-FFF2-40B4-BE49-F238E27FC236}">
                <a16:creationId xmlns:a16="http://schemas.microsoft.com/office/drawing/2014/main" xmlns="" id="{17A1B2D8-3155-5949-882D-02E8D02FBA7D}"/>
              </a:ext>
            </a:extLst>
          </p:cNvPr>
          <p:cNvGrpSpPr/>
          <p:nvPr/>
        </p:nvGrpSpPr>
        <p:grpSpPr>
          <a:xfrm>
            <a:off x="235228" y="3192070"/>
            <a:ext cx="5487231" cy="584775"/>
            <a:chOff x="171446" y="3481814"/>
            <a:chExt cx="5487231" cy="584775"/>
          </a:xfrm>
        </p:grpSpPr>
        <p:sp>
          <p:nvSpPr>
            <p:cNvPr id="8" name="ZoneTexte 7">
              <a:extLst>
                <a:ext uri="{FF2B5EF4-FFF2-40B4-BE49-F238E27FC236}">
                  <a16:creationId xmlns:a16="http://schemas.microsoft.com/office/drawing/2014/main" xmlns="" id="{E945E06A-F2C0-5447-986A-B71AF074C6D8}"/>
                </a:ext>
              </a:extLst>
            </p:cNvPr>
            <p:cNvSpPr txBox="1"/>
            <p:nvPr/>
          </p:nvSpPr>
          <p:spPr>
            <a:xfrm>
              <a:off x="627822" y="3481814"/>
              <a:ext cx="5030855" cy="584775"/>
            </a:xfrm>
            <a:prstGeom prst="rect">
              <a:avLst/>
            </a:prstGeom>
            <a:noFill/>
          </p:spPr>
          <p:txBody>
            <a:bodyPr wrap="square" rtlCol="0">
              <a:spAutoFit/>
            </a:bodyPr>
            <a:lstStyle/>
            <a:p>
              <a:pPr lvl="0" algn="just">
                <a:spcAft>
                  <a:spcPts val="600"/>
                </a:spcAft>
              </a:pPr>
              <a:r>
                <a:rPr lang="fr-BE" sz="1600" dirty="0">
                  <a:latin typeface="Times New Roman" panose="02020603050405020304" pitchFamily="18" charset="0"/>
                  <a:ea typeface="Times New Roman" panose="02020603050405020304" pitchFamily="18" charset="0"/>
                </a:rPr>
                <a:t>Améliorer la contribution des pêcheries de </a:t>
              </a:r>
              <a:r>
                <a:rPr lang="fr-BE" sz="1600" dirty="0" err="1">
                  <a:latin typeface="Times New Roman" panose="02020603050405020304" pitchFamily="18" charset="0"/>
                  <a:ea typeface="Times New Roman" panose="02020603050405020304" pitchFamily="18" charset="0"/>
                </a:rPr>
                <a:t>Ppt</a:t>
              </a:r>
              <a:r>
                <a:rPr lang="fr-BE" sz="1600" dirty="0">
                  <a:latin typeface="Times New Roman" panose="02020603050405020304" pitchFamily="18" charset="0"/>
                  <a:ea typeface="Times New Roman" panose="02020603050405020304" pitchFamily="18" charset="0"/>
                </a:rPr>
                <a:t> à la sécurité alimentaire des populations ouest-africaines  </a:t>
              </a:r>
            </a:p>
          </p:txBody>
        </p:sp>
        <p:sp>
          <p:nvSpPr>
            <p:cNvPr id="12" name="ZoneTexte 11">
              <a:extLst>
                <a:ext uri="{FF2B5EF4-FFF2-40B4-BE49-F238E27FC236}">
                  <a16:creationId xmlns:a16="http://schemas.microsoft.com/office/drawing/2014/main" xmlns="" id="{DC91FA64-49BE-F847-865A-70936C9874E9}"/>
                </a:ext>
              </a:extLst>
            </p:cNvPr>
            <p:cNvSpPr txBox="1"/>
            <p:nvPr/>
          </p:nvSpPr>
          <p:spPr>
            <a:xfrm>
              <a:off x="171446" y="3543370"/>
              <a:ext cx="204585" cy="461665"/>
            </a:xfrm>
            <a:prstGeom prst="rect">
              <a:avLst/>
            </a:prstGeom>
            <a:noFill/>
          </p:spPr>
          <p:txBody>
            <a:bodyPr wrap="square" rtlCol="0">
              <a:spAutoFit/>
            </a:bodyPr>
            <a:lstStyle/>
            <a:p>
              <a:r>
                <a:rPr lang="fr-FR" sz="2400" dirty="0">
                  <a:solidFill>
                    <a:schemeClr val="accent1">
                      <a:lumMod val="75000"/>
                    </a:schemeClr>
                  </a:solidFill>
                  <a:latin typeface="Times New Roman" panose="02020603050405020304" pitchFamily="18" charset="0"/>
                  <a:cs typeface="Times New Roman" panose="02020603050405020304" pitchFamily="18" charset="0"/>
                </a:rPr>
                <a:t>1</a:t>
              </a:r>
            </a:p>
          </p:txBody>
        </p:sp>
      </p:grpSp>
      <p:grpSp>
        <p:nvGrpSpPr>
          <p:cNvPr id="15" name="Groupe 14">
            <a:extLst>
              <a:ext uri="{FF2B5EF4-FFF2-40B4-BE49-F238E27FC236}">
                <a16:creationId xmlns:a16="http://schemas.microsoft.com/office/drawing/2014/main" xmlns="" id="{D01AA247-C550-9346-BF16-ED32AA2C1026}"/>
              </a:ext>
            </a:extLst>
          </p:cNvPr>
          <p:cNvGrpSpPr/>
          <p:nvPr/>
        </p:nvGrpSpPr>
        <p:grpSpPr>
          <a:xfrm>
            <a:off x="235228" y="4174220"/>
            <a:ext cx="5478944" cy="584775"/>
            <a:chOff x="197540" y="4617498"/>
            <a:chExt cx="5478944" cy="584775"/>
          </a:xfrm>
        </p:grpSpPr>
        <p:sp>
          <p:nvSpPr>
            <p:cNvPr id="9" name="ZoneTexte 8">
              <a:extLst>
                <a:ext uri="{FF2B5EF4-FFF2-40B4-BE49-F238E27FC236}">
                  <a16:creationId xmlns:a16="http://schemas.microsoft.com/office/drawing/2014/main" xmlns="" id="{75251A5E-FF58-7743-B7BF-DC7C4DBE5B22}"/>
                </a:ext>
              </a:extLst>
            </p:cNvPr>
            <p:cNvSpPr txBox="1"/>
            <p:nvPr/>
          </p:nvSpPr>
          <p:spPr>
            <a:xfrm>
              <a:off x="645630" y="4617498"/>
              <a:ext cx="5030854" cy="584775"/>
            </a:xfrm>
            <a:prstGeom prst="rect">
              <a:avLst/>
            </a:prstGeom>
            <a:noFill/>
          </p:spPr>
          <p:txBody>
            <a:bodyPr wrap="square" rtlCol="0">
              <a:spAutoFit/>
            </a:bodyPr>
            <a:lstStyle/>
            <a:p>
              <a:pPr lvl="0" algn="just">
                <a:spcAft>
                  <a:spcPts val="600"/>
                </a:spcAft>
              </a:pPr>
              <a:r>
                <a:rPr lang="fr-BE" sz="1600" dirty="0">
                  <a:latin typeface="Times New Roman" panose="02020603050405020304" pitchFamily="18" charset="0"/>
                  <a:ea typeface="Times New Roman" panose="02020603050405020304" pitchFamily="18" charset="0"/>
                </a:rPr>
                <a:t>Augmenter la valeur ajoutée créée tout au long de la filière halieutique </a:t>
              </a:r>
              <a:r>
                <a:rPr lang="fr-BE" sz="1600" dirty="0">
                  <a:latin typeface="Times New Roman" panose="02020603050405020304" pitchFamily="18" charset="0"/>
                </a:rPr>
                <a:t>spécifique</a:t>
              </a:r>
              <a:r>
                <a:rPr lang="fr-BE" sz="1600" dirty="0">
                  <a:latin typeface="Times New Roman" panose="02020603050405020304" pitchFamily="18" charset="0"/>
                  <a:ea typeface="Times New Roman" panose="02020603050405020304" pitchFamily="18" charset="0"/>
                </a:rPr>
                <a:t> aux </a:t>
              </a:r>
              <a:r>
                <a:rPr lang="fr-BE" sz="1600" dirty="0" err="1">
                  <a:latin typeface="Times New Roman" panose="02020603050405020304" pitchFamily="18" charset="0"/>
                  <a:ea typeface="Times New Roman" panose="02020603050405020304" pitchFamily="18" charset="0"/>
                </a:rPr>
                <a:t>Ppt</a:t>
              </a:r>
              <a:r>
                <a:rPr lang="fr-BE" sz="1600" dirty="0">
                  <a:latin typeface="Times New Roman" panose="02020603050405020304" pitchFamily="18" charset="0"/>
                  <a:ea typeface="Times New Roman" panose="02020603050405020304" pitchFamily="18" charset="0"/>
                </a:rPr>
                <a:t> </a:t>
              </a:r>
            </a:p>
          </p:txBody>
        </p:sp>
        <p:sp>
          <p:nvSpPr>
            <p:cNvPr id="13" name="ZoneTexte 12">
              <a:extLst>
                <a:ext uri="{FF2B5EF4-FFF2-40B4-BE49-F238E27FC236}">
                  <a16:creationId xmlns:a16="http://schemas.microsoft.com/office/drawing/2014/main" xmlns="" id="{34192553-F973-D547-ACB1-47FB89A229F5}"/>
                </a:ext>
              </a:extLst>
            </p:cNvPr>
            <p:cNvSpPr txBox="1"/>
            <p:nvPr/>
          </p:nvSpPr>
          <p:spPr>
            <a:xfrm>
              <a:off x="197540" y="4679054"/>
              <a:ext cx="204585" cy="461665"/>
            </a:xfrm>
            <a:prstGeom prst="rect">
              <a:avLst/>
            </a:prstGeom>
            <a:noFill/>
          </p:spPr>
          <p:txBody>
            <a:bodyPr wrap="square" rtlCol="0">
              <a:spAutoFit/>
            </a:bodyPr>
            <a:lstStyle/>
            <a:p>
              <a:r>
                <a:rPr lang="fr-FR" sz="2400" dirty="0">
                  <a:solidFill>
                    <a:schemeClr val="accent1">
                      <a:lumMod val="75000"/>
                    </a:schemeClr>
                  </a:solidFill>
                  <a:latin typeface="Times New Roman" panose="02020603050405020304" pitchFamily="18" charset="0"/>
                  <a:cs typeface="Times New Roman" panose="02020603050405020304" pitchFamily="18" charset="0"/>
                </a:rPr>
                <a:t>2</a:t>
              </a:r>
            </a:p>
          </p:txBody>
        </p:sp>
      </p:grpSp>
      <p:grpSp>
        <p:nvGrpSpPr>
          <p:cNvPr id="16" name="Groupe 15">
            <a:extLst>
              <a:ext uri="{FF2B5EF4-FFF2-40B4-BE49-F238E27FC236}">
                <a16:creationId xmlns:a16="http://schemas.microsoft.com/office/drawing/2014/main" xmlns="" id="{8F9CE5CD-05E9-7143-BA5D-DD74544F35BE}"/>
              </a:ext>
            </a:extLst>
          </p:cNvPr>
          <p:cNvGrpSpPr/>
          <p:nvPr/>
        </p:nvGrpSpPr>
        <p:grpSpPr>
          <a:xfrm>
            <a:off x="302906" y="5105385"/>
            <a:ext cx="5419553" cy="584775"/>
            <a:chOff x="197540" y="5503839"/>
            <a:chExt cx="5419553" cy="584775"/>
          </a:xfrm>
        </p:grpSpPr>
        <p:sp>
          <p:nvSpPr>
            <p:cNvPr id="10" name="ZoneTexte 9">
              <a:extLst>
                <a:ext uri="{FF2B5EF4-FFF2-40B4-BE49-F238E27FC236}">
                  <a16:creationId xmlns:a16="http://schemas.microsoft.com/office/drawing/2014/main" xmlns="" id="{315557C1-86D3-B845-BA77-64588E5098AD}"/>
                </a:ext>
              </a:extLst>
            </p:cNvPr>
            <p:cNvSpPr txBox="1"/>
            <p:nvPr/>
          </p:nvSpPr>
          <p:spPr>
            <a:xfrm>
              <a:off x="586239" y="5503839"/>
              <a:ext cx="5030854" cy="584775"/>
            </a:xfrm>
            <a:prstGeom prst="rect">
              <a:avLst/>
            </a:prstGeom>
            <a:noFill/>
          </p:spPr>
          <p:txBody>
            <a:bodyPr wrap="square" rtlCol="0">
              <a:spAutoFit/>
            </a:bodyPr>
            <a:lstStyle/>
            <a:p>
              <a:r>
                <a:rPr lang="fr-BE" sz="1600" dirty="0">
                  <a:latin typeface="Times New Roman" panose="02020603050405020304" pitchFamily="18" charset="0"/>
                  <a:ea typeface="Times New Roman" panose="02020603050405020304" pitchFamily="18" charset="0"/>
                </a:rPr>
                <a:t>Contribuer à la gestion des pêcheries migrantes relatives aux </a:t>
              </a:r>
              <a:r>
                <a:rPr lang="fr-BE" sz="1600" dirty="0" err="1">
                  <a:latin typeface="Times New Roman" panose="02020603050405020304" pitchFamily="18" charset="0"/>
                  <a:ea typeface="Times New Roman" panose="02020603050405020304" pitchFamily="18" charset="0"/>
                </a:rPr>
                <a:t>Ppt</a:t>
              </a:r>
              <a:endParaRPr lang="fr-FR" sz="1600" dirty="0"/>
            </a:p>
          </p:txBody>
        </p:sp>
        <p:sp>
          <p:nvSpPr>
            <p:cNvPr id="14" name="ZoneTexte 13">
              <a:extLst>
                <a:ext uri="{FF2B5EF4-FFF2-40B4-BE49-F238E27FC236}">
                  <a16:creationId xmlns:a16="http://schemas.microsoft.com/office/drawing/2014/main" xmlns="" id="{6CA68327-1EB8-274E-A2B2-E172FDA940D3}"/>
                </a:ext>
              </a:extLst>
            </p:cNvPr>
            <p:cNvSpPr txBox="1"/>
            <p:nvPr/>
          </p:nvSpPr>
          <p:spPr>
            <a:xfrm>
              <a:off x="197540" y="5565395"/>
              <a:ext cx="204585" cy="461665"/>
            </a:xfrm>
            <a:prstGeom prst="rect">
              <a:avLst/>
            </a:prstGeom>
            <a:noFill/>
          </p:spPr>
          <p:txBody>
            <a:bodyPr wrap="square" rtlCol="0">
              <a:spAutoFit/>
            </a:bodyPr>
            <a:lstStyle/>
            <a:p>
              <a:r>
                <a:rPr lang="fr-FR" sz="2400" dirty="0">
                  <a:solidFill>
                    <a:schemeClr val="accent1">
                      <a:lumMod val="75000"/>
                    </a:schemeClr>
                  </a:solidFill>
                  <a:latin typeface="Times New Roman" panose="02020603050405020304" pitchFamily="18" charset="0"/>
                  <a:cs typeface="Times New Roman" panose="02020603050405020304" pitchFamily="18" charset="0"/>
                </a:rPr>
                <a:t>3</a:t>
              </a:r>
            </a:p>
          </p:txBody>
        </p:sp>
      </p:grpSp>
      <p:pic>
        <p:nvPicPr>
          <p:cNvPr id="20" name="Image 19" descr="C:\Users\Amy\Documents\thèse ami\mes photos\missirah\centre de missirah\画像 736.jpg">
            <a:extLst>
              <a:ext uri="{FF2B5EF4-FFF2-40B4-BE49-F238E27FC236}">
                <a16:creationId xmlns:a16="http://schemas.microsoft.com/office/drawing/2014/main" xmlns="" id="{C1B598F3-F9C4-AF46-9FE3-060114DFFB1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44482" y="499778"/>
            <a:ext cx="4953000" cy="2906031"/>
          </a:xfrm>
          <a:prstGeom prst="rect">
            <a:avLst/>
          </a:prstGeom>
          <a:ln>
            <a:noFill/>
          </a:ln>
          <a:effectLst>
            <a:softEdge rad="112500"/>
          </a:effectLst>
          <a:extLst/>
        </p:spPr>
      </p:pic>
      <p:pic>
        <p:nvPicPr>
          <p:cNvPr id="21" name="Picture 2" descr="https://encrypted-tbn2.gstatic.com/images?q=tbn:ANd9GcQcA8TwIrvc8_7MqBE_AGvOvMz-197-k-tZLr2ESskm_FGsWAXXZw">
            <a:extLst>
              <a:ext uri="{FF2B5EF4-FFF2-40B4-BE49-F238E27FC236}">
                <a16:creationId xmlns:a16="http://schemas.microsoft.com/office/drawing/2014/main" xmlns="" id="{0C3C7742-A53B-B148-B9A6-91E1B1F31A6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44482" y="3318752"/>
            <a:ext cx="4953000" cy="2952378"/>
          </a:xfrm>
          <a:prstGeom prst="rect">
            <a:avLst/>
          </a:prstGeom>
          <a:ln>
            <a:noFill/>
          </a:ln>
          <a:effectLst>
            <a:softEdge rad="112500"/>
          </a:effectLst>
          <a:extLst/>
        </p:spPr>
      </p:pic>
    </p:spTree>
    <p:extLst>
      <p:ext uri="{BB962C8B-B14F-4D97-AF65-F5344CB8AC3E}">
        <p14:creationId xmlns:p14="http://schemas.microsoft.com/office/powerpoint/2010/main" val="65278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420A2F2-EA32-BF4D-9064-E687287E0839}"/>
              </a:ext>
            </a:extLst>
          </p:cNvPr>
          <p:cNvSpPr txBox="1"/>
          <p:nvPr/>
        </p:nvSpPr>
        <p:spPr>
          <a:xfrm>
            <a:off x="235228" y="99668"/>
            <a:ext cx="3648003" cy="707886"/>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3. PARTENARIAT DE L’ACTION (1/2) </a:t>
            </a:r>
          </a:p>
        </p:txBody>
      </p:sp>
      <p:cxnSp>
        <p:nvCxnSpPr>
          <p:cNvPr id="3" name="Connecteur droit 2">
            <a:extLst>
              <a:ext uri="{FF2B5EF4-FFF2-40B4-BE49-F238E27FC236}">
                <a16:creationId xmlns:a16="http://schemas.microsoft.com/office/drawing/2014/main" xmlns="" id="{0402F9AB-03D8-9C4E-9DE9-33CECAED31B7}"/>
              </a:ext>
            </a:extLst>
          </p:cNvPr>
          <p:cNvCxnSpPr>
            <a:cxnSpLocks/>
          </p:cNvCxnSpPr>
          <p:nvPr/>
        </p:nvCxnSpPr>
        <p:spPr>
          <a:xfrm flipH="1" flipV="1">
            <a:off x="185049" y="994023"/>
            <a:ext cx="3698182" cy="14167"/>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 name="Tableau 3">
            <a:extLst>
              <a:ext uri="{FF2B5EF4-FFF2-40B4-BE49-F238E27FC236}">
                <a16:creationId xmlns:a16="http://schemas.microsoft.com/office/drawing/2014/main" xmlns="" id="{E4611992-295C-0944-A99B-9E479A496025}"/>
              </a:ext>
            </a:extLst>
          </p:cNvPr>
          <p:cNvGraphicFramePr>
            <a:graphicFrameLocks noGrp="1"/>
          </p:cNvGraphicFramePr>
          <p:nvPr>
            <p:extLst>
              <p:ext uri="{D42A27DB-BD31-4B8C-83A1-F6EECF244321}">
                <p14:modId xmlns:p14="http://schemas.microsoft.com/office/powerpoint/2010/main" val="3889560655"/>
              </p:ext>
            </p:extLst>
          </p:nvPr>
        </p:nvGraphicFramePr>
        <p:xfrm>
          <a:off x="5100975" y="453611"/>
          <a:ext cx="5073381" cy="5777642"/>
        </p:xfrm>
        <a:graphic>
          <a:graphicData uri="http://schemas.openxmlformats.org/drawingml/2006/table">
            <a:tbl>
              <a:tblPr firstRow="1" firstCol="1" bandRow="1">
                <a:tableStyleId>{5C22544A-7EE6-4342-B048-85BDC9FD1C3A}</a:tableStyleId>
              </a:tblPr>
              <a:tblGrid>
                <a:gridCol w="716741">
                  <a:extLst>
                    <a:ext uri="{9D8B030D-6E8A-4147-A177-3AD203B41FA5}">
                      <a16:colId xmlns:a16="http://schemas.microsoft.com/office/drawing/2014/main" xmlns="" val="1228413888"/>
                    </a:ext>
                  </a:extLst>
                </a:gridCol>
                <a:gridCol w="1620089">
                  <a:extLst>
                    <a:ext uri="{9D8B030D-6E8A-4147-A177-3AD203B41FA5}">
                      <a16:colId xmlns:a16="http://schemas.microsoft.com/office/drawing/2014/main" xmlns="" val="1505655137"/>
                    </a:ext>
                  </a:extLst>
                </a:gridCol>
                <a:gridCol w="1488616">
                  <a:extLst>
                    <a:ext uri="{9D8B030D-6E8A-4147-A177-3AD203B41FA5}">
                      <a16:colId xmlns:a16="http://schemas.microsoft.com/office/drawing/2014/main" xmlns="" val="1736612418"/>
                    </a:ext>
                  </a:extLst>
                </a:gridCol>
                <a:gridCol w="1247935">
                  <a:extLst>
                    <a:ext uri="{9D8B030D-6E8A-4147-A177-3AD203B41FA5}">
                      <a16:colId xmlns:a16="http://schemas.microsoft.com/office/drawing/2014/main" xmlns="" val="4161581851"/>
                    </a:ext>
                  </a:extLst>
                </a:gridCol>
              </a:tblGrid>
              <a:tr h="321451">
                <a:tc>
                  <a:txBody>
                    <a:bodyPr/>
                    <a:lstStyle/>
                    <a:p>
                      <a:pPr>
                        <a:spcAft>
                          <a:spcPts val="0"/>
                        </a:spcAft>
                      </a:pPr>
                      <a:r>
                        <a:rPr lang="fr-FR" sz="800" dirty="0">
                          <a:effectLst/>
                        </a:rPr>
                        <a:t>Statut</a:t>
                      </a:r>
                      <a:endParaRPr lang="fr-FR" sz="1000" dirty="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Partenaire</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Responsable scientifique / correspondants (associés)</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dirty="0">
                          <a:effectLst/>
                        </a:rPr>
                        <a:t>Pays</a:t>
                      </a:r>
                      <a:endParaRPr lang="fr-FR" sz="1000" dirty="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2261201491"/>
                  </a:ext>
                </a:extLst>
              </a:tr>
              <a:tr h="321451">
                <a:tc>
                  <a:txBody>
                    <a:bodyPr/>
                    <a:lstStyle/>
                    <a:p>
                      <a:pPr>
                        <a:spcAft>
                          <a:spcPts val="0"/>
                        </a:spcAft>
                      </a:pPr>
                      <a:r>
                        <a:rPr lang="fr-FR" sz="800">
                          <a:effectLst/>
                        </a:rPr>
                        <a:t>Demandeur chef de file</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Université de Portsmouth</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Pierre Failler</a:t>
                      </a:r>
                      <a:endParaRPr lang="fr-FR" sz="1000">
                        <a:effectLst/>
                      </a:endParaRPr>
                    </a:p>
                    <a:p>
                      <a:pPr>
                        <a:spcAft>
                          <a:spcPts val="0"/>
                        </a:spcAft>
                      </a:pPr>
                      <a:r>
                        <a:rPr lang="fr-FR" sz="800" u="sng">
                          <a:effectLst/>
                          <a:hlinkClick r:id="rId2"/>
                        </a:rPr>
                        <a:t>Pierre.failler@port.ac.uk</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Royaume Uni</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1203002311"/>
                  </a:ext>
                </a:extLst>
              </a:tr>
              <a:tr h="482175">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Institut mauritanien de recherches océanographiques et des pêches (IMROP)</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Mohamed El Hafedh Ejiwen </a:t>
                      </a:r>
                      <a:r>
                        <a:rPr lang="en-GB" sz="800" u="sng">
                          <a:effectLst/>
                        </a:rPr>
                        <a:t>hafedhejiwen@yahoo.fr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dirty="0" err="1">
                          <a:effectLst/>
                        </a:rPr>
                        <a:t>Mauritanie</a:t>
                      </a:r>
                      <a:endParaRPr lang="fr-FR" sz="1000" dirty="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1121915130"/>
                  </a:ext>
                </a:extLst>
              </a:tr>
              <a:tr h="642901">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Centre de recherches océanographiques de Dakar-Thiaroye / Institut Sénégalais de recherches Agricoles (CRODT / ISRA)</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Moustapha Deme</a:t>
                      </a:r>
                      <a:endParaRPr lang="fr-FR" sz="1000">
                        <a:effectLst/>
                      </a:endParaRPr>
                    </a:p>
                    <a:p>
                      <a:pPr>
                        <a:spcAft>
                          <a:spcPts val="0"/>
                        </a:spcAft>
                      </a:pPr>
                      <a:r>
                        <a:rPr lang="en-GB" sz="800" u="sng">
                          <a:effectLst/>
                          <a:hlinkClick r:id="rId3"/>
                        </a:rPr>
                        <a:t>Moustapha.deme@gmail.com</a:t>
                      </a:r>
                      <a:r>
                        <a:rPr lang="en-GB"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Sénégal</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899258359"/>
                  </a:ext>
                </a:extLst>
              </a:tr>
              <a:tr h="321451">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Département des Pêches</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Matar Bah</a:t>
                      </a:r>
                      <a:endParaRPr lang="fr-FR" sz="1000">
                        <a:effectLst/>
                      </a:endParaRPr>
                    </a:p>
                    <a:p>
                      <a:pPr>
                        <a:spcAft>
                          <a:spcPts val="0"/>
                        </a:spcAft>
                      </a:pPr>
                      <a:r>
                        <a:rPr lang="fr-FR" sz="800" u="sng">
                          <a:effectLst/>
                          <a:hlinkClick r:id="rId4"/>
                        </a:rPr>
                        <a:t>Matar.bah@gmail.com</a:t>
                      </a:r>
                      <a:r>
                        <a:rPr lang="fr-FR"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Gambie</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820370799"/>
                  </a:ext>
                </a:extLst>
              </a:tr>
              <a:tr h="482175">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dirty="0">
                          <a:effectLst/>
                        </a:rPr>
                        <a:t>Centre d'investigation et d'application de la </a:t>
                      </a:r>
                      <a:r>
                        <a:rPr lang="fr-FR" sz="800" dirty="0" smtClean="0">
                          <a:effectLst/>
                        </a:rPr>
                        <a:t>pêche</a:t>
                      </a:r>
                      <a:endParaRPr lang="fr-FR" sz="1000" dirty="0">
                        <a:effectLst/>
                      </a:endParaRPr>
                    </a:p>
                    <a:p>
                      <a:pPr>
                        <a:spcAft>
                          <a:spcPts val="0"/>
                        </a:spcAft>
                      </a:pPr>
                      <a:r>
                        <a:rPr lang="fr-FR" sz="800" dirty="0">
                          <a:effectLst/>
                        </a:rPr>
                        <a:t>(CIPA)</a:t>
                      </a:r>
                      <a:endParaRPr lang="fr-FR" sz="1000" dirty="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Jeremias Franscisco Intchama</a:t>
                      </a:r>
                      <a:endParaRPr lang="fr-FR" sz="1000">
                        <a:effectLst/>
                      </a:endParaRPr>
                    </a:p>
                    <a:p>
                      <a:pPr>
                        <a:spcAft>
                          <a:spcPts val="0"/>
                        </a:spcAft>
                      </a:pPr>
                      <a:r>
                        <a:rPr lang="en-GB" sz="800" u="sng">
                          <a:effectLst/>
                        </a:rPr>
                        <a:t> </a:t>
                      </a:r>
                      <a:r>
                        <a:rPr lang="en-GB" sz="800" u="sng">
                          <a:effectLst/>
                          <a:hlinkClick r:id="rId5"/>
                        </a:rPr>
                        <a:t>jintchama912@gmail.com</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dirty="0">
                          <a:effectLst/>
                        </a:rPr>
                        <a:t>Guinée Bissau</a:t>
                      </a:r>
                      <a:endParaRPr lang="fr-FR" sz="1000" dirty="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1010082095"/>
                  </a:ext>
                </a:extLst>
              </a:tr>
              <a:tr h="654564">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Centre national des sciences halieutiques de Boussoura (CNSHB)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Mohamed Soumah</a:t>
                      </a:r>
                      <a:endParaRPr lang="fr-FR" sz="1000">
                        <a:effectLst/>
                      </a:endParaRPr>
                    </a:p>
                    <a:p>
                      <a:pPr>
                        <a:spcAft>
                          <a:spcPts val="0"/>
                        </a:spcAft>
                      </a:pPr>
                      <a:r>
                        <a:rPr lang="en-GB" sz="800" u="sng">
                          <a:effectLst/>
                          <a:hlinkClick r:id="rId6"/>
                        </a:rPr>
                        <a:t>soumahmohamed2009@gmail.com</a:t>
                      </a:r>
                      <a:endParaRPr lang="fr-FR" sz="1000">
                        <a:effectLst/>
                      </a:endParaRPr>
                    </a:p>
                    <a:p>
                      <a:pPr>
                        <a:spcAft>
                          <a:spcPts val="0"/>
                        </a:spcAft>
                      </a:pPr>
                      <a:r>
                        <a:rPr lang="fr-FR" sz="1000" u="none" strike="noStrike">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Guinée</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3030226548"/>
                  </a:ext>
                </a:extLst>
              </a:tr>
              <a:tr h="321451">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dirty="0">
                          <a:effectLst/>
                        </a:rPr>
                        <a:t>Centre de </a:t>
                      </a:r>
                      <a:r>
                        <a:rPr lang="fr-FR" sz="800" dirty="0" smtClean="0">
                          <a:effectLst/>
                        </a:rPr>
                        <a:t>recherches </a:t>
                      </a:r>
                      <a:r>
                        <a:rPr lang="fr-FR" sz="800" dirty="0">
                          <a:effectLst/>
                        </a:rPr>
                        <a:t>océanologiques d’Abidjan (CRO)</a:t>
                      </a:r>
                      <a:endParaRPr lang="fr-FR" sz="1000" dirty="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Siaka Barthélemy Bamba</a:t>
                      </a:r>
                      <a:endParaRPr lang="fr-FR" sz="1000">
                        <a:effectLst/>
                      </a:endParaRPr>
                    </a:p>
                    <a:p>
                      <a:pPr>
                        <a:spcAft>
                          <a:spcPts val="0"/>
                        </a:spcAft>
                      </a:pPr>
                      <a:r>
                        <a:rPr lang="en-GB" sz="800" u="sng">
                          <a:effectLst/>
                        </a:rPr>
                        <a:t>bambasb@hotmail.com</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Côte d’Ivoire</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1616036134"/>
                  </a:ext>
                </a:extLst>
              </a:tr>
              <a:tr h="321451">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University of Energy and Natural Resources</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Berchie Asiedu</a:t>
                      </a:r>
                      <a:endParaRPr lang="fr-FR" sz="1000">
                        <a:effectLst/>
                      </a:endParaRPr>
                    </a:p>
                    <a:p>
                      <a:pPr>
                        <a:spcAft>
                          <a:spcPts val="0"/>
                        </a:spcAft>
                      </a:pPr>
                      <a:r>
                        <a:rPr lang="fr-FR" sz="800" u="sng">
                          <a:effectLst/>
                        </a:rPr>
                        <a:t>berchie.asiedu@uenr.edu.gh</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Ghana</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3056421646"/>
                  </a:ext>
                </a:extLst>
              </a:tr>
              <a:tr h="321451">
                <a:tc>
                  <a:txBody>
                    <a:bodyPr/>
                    <a:lstStyle/>
                    <a:p>
                      <a:pPr>
                        <a:spcAft>
                          <a:spcPts val="0"/>
                        </a:spcAft>
                      </a:pPr>
                      <a:r>
                        <a:rPr lang="fr-FR" sz="800">
                          <a:effectLst/>
                        </a:rPr>
                        <a:t>Co-demandeur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Université de Abomey-Calavi</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Achille Assogbadjo</a:t>
                      </a:r>
                      <a:endParaRPr lang="fr-FR" sz="1000">
                        <a:effectLst/>
                      </a:endParaRPr>
                    </a:p>
                    <a:p>
                      <a:pPr>
                        <a:spcAft>
                          <a:spcPts val="0"/>
                        </a:spcAft>
                      </a:pPr>
                      <a:r>
                        <a:rPr lang="en-GB" sz="800" u="sng">
                          <a:effectLst/>
                          <a:hlinkClick r:id="rId7"/>
                        </a:rPr>
                        <a:t>achille.assogbadjo@fsa. uac.bj</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Bénin</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2237524923"/>
                  </a:ext>
                </a:extLst>
              </a:tr>
              <a:tr h="482175">
                <a:tc>
                  <a:txBody>
                    <a:bodyPr/>
                    <a:lstStyle/>
                    <a:p>
                      <a:pPr>
                        <a:spcAft>
                          <a:spcPts val="0"/>
                        </a:spcAft>
                      </a:pPr>
                      <a:r>
                        <a:rPr lang="fr-FR" sz="800">
                          <a:effectLst/>
                        </a:rPr>
                        <a:t>Associé</a:t>
                      </a:r>
                      <a:endParaRPr lang="fr-FR" sz="1000">
                        <a:effectLst/>
                      </a:endParaRPr>
                    </a:p>
                    <a:p>
                      <a:pPr>
                        <a:spcAft>
                          <a:spcPts val="0"/>
                        </a:spcAft>
                      </a:pPr>
                      <a:r>
                        <a:rPr lang="fr-FR"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Commission sous-régionale des pêches (CSRP)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Mika Diop</a:t>
                      </a:r>
                      <a:endParaRPr lang="fr-FR" sz="1000">
                        <a:effectLst/>
                      </a:endParaRPr>
                    </a:p>
                    <a:p>
                      <a:pPr>
                        <a:spcAft>
                          <a:spcPts val="0"/>
                        </a:spcAft>
                      </a:pPr>
                      <a:r>
                        <a:rPr lang="en-GB" sz="800" u="sng">
                          <a:effectLst/>
                        </a:rPr>
                        <a:t>coordpsra@gmail.com</a:t>
                      </a:r>
                      <a:endParaRPr lang="fr-FR" sz="1000">
                        <a:effectLst/>
                      </a:endParaRPr>
                    </a:p>
                    <a:p>
                      <a:pPr>
                        <a:spcAft>
                          <a:spcPts val="0"/>
                        </a:spcAft>
                      </a:pPr>
                      <a:r>
                        <a:rPr lang="en-GB"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Afrique de l’Ouest </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4110774063"/>
                  </a:ext>
                </a:extLst>
              </a:tr>
              <a:tr h="321451">
                <a:tc>
                  <a:txBody>
                    <a:bodyPr/>
                    <a:lstStyle/>
                    <a:p>
                      <a:pPr>
                        <a:spcAft>
                          <a:spcPts val="0"/>
                        </a:spcAft>
                      </a:pPr>
                      <a:r>
                        <a:rPr lang="fr-FR" sz="800">
                          <a:effectLst/>
                        </a:rPr>
                        <a:t>Associé</a:t>
                      </a:r>
                      <a:endParaRPr lang="fr-FR" sz="1000">
                        <a:effectLst/>
                      </a:endParaRPr>
                    </a:p>
                    <a:p>
                      <a:pPr>
                        <a:spcAft>
                          <a:spcPts val="0"/>
                        </a:spcAft>
                      </a:pPr>
                      <a:r>
                        <a:rPr lang="fr-FR"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Comité des pêches pour le centre ouest du golfe de Guinée (CPCO)</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Séraphin Dedi Nadje </a:t>
                      </a:r>
                      <a:r>
                        <a:rPr lang="fr-CA" sz="800" u="sng">
                          <a:effectLst/>
                        </a:rPr>
                        <a:t>sdedi.nadje@yahoo.fr</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Golfe de Guinée / Ghana</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2759794072"/>
                  </a:ext>
                </a:extLst>
              </a:tr>
              <a:tr h="321451">
                <a:tc>
                  <a:txBody>
                    <a:bodyPr/>
                    <a:lstStyle/>
                    <a:p>
                      <a:pPr>
                        <a:spcAft>
                          <a:spcPts val="0"/>
                        </a:spcAft>
                      </a:pPr>
                      <a:r>
                        <a:rPr lang="fr-FR" sz="800">
                          <a:effectLst/>
                        </a:rPr>
                        <a:t>Associé</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Commission économique des États de l’Afrique de l’Ouest (CEDEAO)</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Antoine S. Agbadome</a:t>
                      </a:r>
                      <a:endParaRPr lang="fr-FR" sz="1000">
                        <a:effectLst/>
                      </a:endParaRPr>
                    </a:p>
                    <a:p>
                      <a:pPr>
                        <a:spcAft>
                          <a:spcPts val="0"/>
                        </a:spcAft>
                      </a:pPr>
                      <a:r>
                        <a:rPr lang="fr-FR" sz="800" u="sng">
                          <a:effectLst/>
                          <a:hlinkClick r:id="rId8"/>
                        </a:rPr>
                        <a:t>agbadome@yahoo.fr</a:t>
                      </a:r>
                      <a:r>
                        <a:rPr lang="fr-FR" sz="800">
                          <a:effectLst/>
                        </a:rPr>
                        <a:t>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Afrique de l’Ouest / Sénégal</a:t>
                      </a:r>
                      <a:endParaRPr lang="fr-FR" sz="100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3945644119"/>
                  </a:ext>
                </a:extLst>
              </a:tr>
              <a:tr h="462044">
                <a:tc>
                  <a:txBody>
                    <a:bodyPr/>
                    <a:lstStyle/>
                    <a:p>
                      <a:pPr>
                        <a:spcAft>
                          <a:spcPts val="0"/>
                        </a:spcAft>
                      </a:pPr>
                      <a:r>
                        <a:rPr lang="fr-FR" sz="800">
                          <a:effectLst/>
                        </a:rPr>
                        <a:t>Associé </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fr-FR" sz="800">
                          <a:effectLst/>
                        </a:rPr>
                        <a:t>Commission océanographique intergouvernementale (COI/UNESCO)</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a:effectLst/>
                        </a:rPr>
                        <a:t>Justin Ahanhanzo </a:t>
                      </a:r>
                      <a:r>
                        <a:rPr lang="en-GB" sz="800" u="sng">
                          <a:effectLst/>
                          <a:hlinkClick r:id="rId9"/>
                        </a:rPr>
                        <a:t>J.Ahanhanzo@unesco.org</a:t>
                      </a:r>
                      <a:endParaRPr lang="fr-FR" sz="1000">
                        <a:effectLst/>
                        <a:latin typeface="Times New Roman" panose="02020603050405020304" pitchFamily="18" charset="0"/>
                        <a:ea typeface="Times New Roman" panose="02020603050405020304" pitchFamily="18" charset="0"/>
                      </a:endParaRPr>
                    </a:p>
                  </a:txBody>
                  <a:tcPr marL="57254" marR="57254" marT="0" marB="0"/>
                </a:tc>
                <a:tc>
                  <a:txBody>
                    <a:bodyPr/>
                    <a:lstStyle/>
                    <a:p>
                      <a:pPr>
                        <a:spcAft>
                          <a:spcPts val="0"/>
                        </a:spcAft>
                      </a:pPr>
                      <a:r>
                        <a:rPr lang="en-GB" sz="800" dirty="0">
                          <a:effectLst/>
                        </a:rPr>
                        <a:t>Monde / France</a:t>
                      </a:r>
                      <a:endParaRPr lang="fr-FR" sz="1000" dirty="0">
                        <a:effectLst/>
                        <a:latin typeface="Times New Roman" panose="02020603050405020304" pitchFamily="18" charset="0"/>
                        <a:ea typeface="Times New Roman" panose="02020603050405020304" pitchFamily="18" charset="0"/>
                      </a:endParaRPr>
                    </a:p>
                  </a:txBody>
                  <a:tcPr marL="57254" marR="57254" marT="0" marB="0"/>
                </a:tc>
                <a:extLst>
                  <a:ext uri="{0D108BD9-81ED-4DB2-BD59-A6C34878D82A}">
                    <a16:rowId xmlns:a16="http://schemas.microsoft.com/office/drawing/2014/main" xmlns="" val="4083088342"/>
                  </a:ext>
                </a:extLst>
              </a:tr>
            </a:tbl>
          </a:graphicData>
        </a:graphic>
      </p:graphicFrame>
      <p:sp>
        <p:nvSpPr>
          <p:cNvPr id="8" name="Espace réservé du numéro de diapositive 24">
            <a:extLst>
              <a:ext uri="{FF2B5EF4-FFF2-40B4-BE49-F238E27FC236}">
                <a16:creationId xmlns:a16="http://schemas.microsoft.com/office/drawing/2014/main" xmlns="" id="{3F2E8500-3647-824C-9112-1AE262D5383D}"/>
              </a:ext>
            </a:extLst>
          </p:cNvPr>
          <p:cNvSpPr>
            <a:spLocks noGrp="1"/>
          </p:cNvSpPr>
          <p:nvPr>
            <p:ph type="sldNum" sz="quarter" idx="12"/>
          </p:nvPr>
        </p:nvSpPr>
        <p:spPr>
          <a:xfrm>
            <a:off x="8557591" y="6184072"/>
            <a:ext cx="2743200" cy="365125"/>
          </a:xfrm>
        </p:spPr>
        <p:txBody>
          <a:bodyPr/>
          <a:lstStyle/>
          <a:p>
            <a:r>
              <a:rPr lang="fr-FR" sz="1400" dirty="0">
                <a:solidFill>
                  <a:schemeClr val="tx1"/>
                </a:solidFill>
              </a:rPr>
              <a:t>3</a:t>
            </a:r>
          </a:p>
        </p:txBody>
      </p:sp>
      <p:sp>
        <p:nvSpPr>
          <p:cNvPr id="9" name="Rectangle 8">
            <a:extLst>
              <a:ext uri="{FF2B5EF4-FFF2-40B4-BE49-F238E27FC236}">
                <a16:creationId xmlns:a16="http://schemas.microsoft.com/office/drawing/2014/main" xmlns="" id="{BFD7A85D-BCEB-A542-AB96-4FBD51B0C24C}"/>
              </a:ext>
            </a:extLst>
          </p:cNvPr>
          <p:cNvSpPr/>
          <p:nvPr/>
        </p:nvSpPr>
        <p:spPr>
          <a:xfrm>
            <a:off x="503583" y="2358887"/>
            <a:ext cx="4147930" cy="2186609"/>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a:latin typeface="Times New Roman" panose="02020603050405020304" pitchFamily="18" charset="0"/>
                <a:cs typeface="Times New Roman" panose="02020603050405020304" pitchFamily="18" charset="0"/>
              </a:rPr>
              <a:t>4 catégories de partenaires:</a:t>
            </a:r>
          </a:p>
          <a:p>
            <a:pPr algn="ctr"/>
            <a:endParaRPr lang="fr-FR" sz="1600" b="1" dirty="0">
              <a:latin typeface="Times New Roman" panose="02020603050405020304" pitchFamily="18" charset="0"/>
              <a:cs typeface="Times New Roman" panose="02020603050405020304" pitchFamily="18" charset="0"/>
            </a:endParaRPr>
          </a:p>
          <a:p>
            <a:r>
              <a:rPr lang="fr-FR" sz="1600" dirty="0">
                <a:latin typeface="Times New Roman" panose="02020603050405020304" pitchFamily="18" charset="0"/>
                <a:cs typeface="Times New Roman" panose="02020603050405020304" pitchFamily="18" charset="0"/>
              </a:rPr>
              <a:t>1- Centres de recherche et universitaire </a:t>
            </a:r>
          </a:p>
          <a:p>
            <a:r>
              <a:rPr lang="fr-FR" sz="1600" dirty="0">
                <a:latin typeface="Times New Roman" panose="02020603050405020304" pitchFamily="18" charset="0"/>
                <a:cs typeface="Times New Roman" panose="02020603050405020304" pitchFamily="18" charset="0"/>
              </a:rPr>
              <a:t>2- Les deux commissions sous régionales des pêches </a:t>
            </a:r>
            <a:r>
              <a:rPr lang="fr-FR" sz="1600" dirty="0">
                <a:solidFill>
                  <a:schemeClr val="tx1"/>
                </a:solidFill>
                <a:latin typeface="Times New Roman" panose="02020603050405020304" pitchFamily="18" charset="0"/>
                <a:cs typeface="Times New Roman" panose="02020603050405020304" pitchFamily="18" charset="0"/>
              </a:rPr>
              <a:t>(</a:t>
            </a:r>
            <a:r>
              <a:rPr lang="fr-FR" sz="1600" b="1" dirty="0">
                <a:solidFill>
                  <a:schemeClr val="tx1"/>
                </a:solidFill>
                <a:latin typeface="Times New Roman" panose="02020603050405020304" pitchFamily="18" charset="0"/>
                <a:cs typeface="Times New Roman" panose="02020603050405020304" pitchFamily="18" charset="0"/>
              </a:rPr>
              <a:t>CSRP</a:t>
            </a:r>
            <a:r>
              <a:rPr lang="fr-FR" sz="1600" dirty="0">
                <a:solidFill>
                  <a:schemeClr val="tx1"/>
                </a:solidFill>
                <a:latin typeface="Times New Roman" panose="02020603050405020304" pitchFamily="18" charset="0"/>
                <a:cs typeface="Times New Roman" panose="02020603050405020304" pitchFamily="18" charset="0"/>
              </a:rPr>
              <a:t> et </a:t>
            </a:r>
            <a:r>
              <a:rPr lang="fr-FR" sz="1600" b="1" dirty="0">
                <a:solidFill>
                  <a:schemeClr val="tx1"/>
                </a:solidFill>
                <a:latin typeface="Times New Roman" panose="02020603050405020304" pitchFamily="18" charset="0"/>
                <a:cs typeface="Times New Roman" panose="02020603050405020304" pitchFamily="18" charset="0"/>
              </a:rPr>
              <a:t>CPCO</a:t>
            </a:r>
            <a:r>
              <a:rPr lang="fr-FR" sz="1600" dirty="0">
                <a:solidFill>
                  <a:schemeClr val="tx1"/>
                </a:solidFill>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et la </a:t>
            </a:r>
            <a:r>
              <a:rPr lang="fr-FR" sz="1600" b="1" dirty="0">
                <a:latin typeface="Times New Roman" panose="02020603050405020304" pitchFamily="18" charset="0"/>
                <a:cs typeface="Times New Roman" panose="02020603050405020304" pitchFamily="18" charset="0"/>
              </a:rPr>
              <a:t>CEDEAO</a:t>
            </a:r>
          </a:p>
          <a:p>
            <a:r>
              <a:rPr lang="fr-FR" sz="1600" dirty="0">
                <a:latin typeface="Times New Roman" panose="02020603050405020304" pitchFamily="18" charset="0"/>
                <a:cs typeface="Times New Roman" panose="02020603050405020304" pitchFamily="18" charset="0"/>
              </a:rPr>
              <a:t>3- Les gouvernements des pays de la région ouest africaine</a:t>
            </a:r>
          </a:p>
          <a:p>
            <a:r>
              <a:rPr lang="fr-FR" sz="1600" dirty="0">
                <a:latin typeface="Times New Roman" panose="02020603050405020304" pitchFamily="18" charset="0"/>
                <a:cs typeface="Times New Roman" panose="02020603050405020304" pitchFamily="18" charset="0"/>
              </a:rPr>
              <a:t>4- </a:t>
            </a:r>
            <a:r>
              <a:rPr lang="fr-FR" sz="1600" dirty="0" smtClean="0">
                <a:latin typeface="Times New Roman" panose="02020603050405020304" pitchFamily="18" charset="0"/>
                <a:cs typeface="Times New Roman" panose="02020603050405020304" pitchFamily="18" charset="0"/>
              </a:rPr>
              <a:t>Les </a:t>
            </a:r>
            <a:r>
              <a:rPr lang="fr-FR" sz="1600" dirty="0">
                <a:latin typeface="Times New Roman" panose="02020603050405020304" pitchFamily="18" charset="0"/>
                <a:cs typeface="Times New Roman" panose="02020603050405020304" pitchFamily="18" charset="0"/>
              </a:rPr>
              <a:t>associations de pêcheurs </a:t>
            </a:r>
          </a:p>
          <a:p>
            <a:pPr algn="ctr"/>
            <a:r>
              <a:rPr lang="fr-FR"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78014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26A8CC25-96A3-024E-9F33-F7FD9A2638B3}"/>
              </a:ext>
            </a:extLst>
          </p:cNvPr>
          <p:cNvSpPr txBox="1"/>
          <p:nvPr/>
        </p:nvSpPr>
        <p:spPr>
          <a:xfrm>
            <a:off x="235228" y="99668"/>
            <a:ext cx="3648003" cy="707886"/>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3. PARTENARIAT DE L’ACTION(2/2) </a:t>
            </a:r>
          </a:p>
        </p:txBody>
      </p:sp>
      <p:cxnSp>
        <p:nvCxnSpPr>
          <p:cNvPr id="3" name="Connecteur droit 2">
            <a:extLst>
              <a:ext uri="{FF2B5EF4-FFF2-40B4-BE49-F238E27FC236}">
                <a16:creationId xmlns:a16="http://schemas.microsoft.com/office/drawing/2014/main" xmlns="" id="{3013EC38-915B-634E-A644-4B66ED433367}"/>
              </a:ext>
            </a:extLst>
          </p:cNvPr>
          <p:cNvCxnSpPr>
            <a:cxnSpLocks/>
          </p:cNvCxnSpPr>
          <p:nvPr/>
        </p:nvCxnSpPr>
        <p:spPr>
          <a:xfrm flipH="1" flipV="1">
            <a:off x="180315" y="914787"/>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8" name="Rectangle 7">
            <a:extLst>
              <a:ext uri="{FF2B5EF4-FFF2-40B4-BE49-F238E27FC236}">
                <a16:creationId xmlns:a16="http://schemas.microsoft.com/office/drawing/2014/main" xmlns="" id="{FB1D3055-4DFB-0244-B685-879E564B2515}"/>
              </a:ext>
            </a:extLst>
          </p:cNvPr>
          <p:cNvSpPr/>
          <p:nvPr/>
        </p:nvSpPr>
        <p:spPr>
          <a:xfrm>
            <a:off x="880440" y="1201692"/>
            <a:ext cx="9756911" cy="66453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a:latin typeface="Times New Roman" panose="02020603050405020304" pitchFamily="18" charset="0"/>
                <a:cs typeface="Times New Roman" panose="02020603050405020304" pitchFamily="18" charset="0"/>
              </a:rPr>
              <a:t>Un partenariat fort avec les organisations sous régionales de coopération halieutique et organisation d’intégration économique sous régionale…</a:t>
            </a:r>
          </a:p>
        </p:txBody>
      </p:sp>
      <p:grpSp>
        <p:nvGrpSpPr>
          <p:cNvPr id="44" name="Groupe 43">
            <a:extLst>
              <a:ext uri="{FF2B5EF4-FFF2-40B4-BE49-F238E27FC236}">
                <a16:creationId xmlns:a16="http://schemas.microsoft.com/office/drawing/2014/main" xmlns="" id="{BDB75C77-7659-7E42-948E-7809AC38C182}"/>
              </a:ext>
            </a:extLst>
          </p:cNvPr>
          <p:cNvGrpSpPr/>
          <p:nvPr/>
        </p:nvGrpSpPr>
        <p:grpSpPr>
          <a:xfrm>
            <a:off x="733774" y="3929379"/>
            <a:ext cx="4683482" cy="1909641"/>
            <a:chOff x="924180" y="2289571"/>
            <a:chExt cx="4683482" cy="1909641"/>
          </a:xfrm>
        </p:grpSpPr>
        <p:sp>
          <p:nvSpPr>
            <p:cNvPr id="7" name="Rectangle 6">
              <a:extLst>
                <a:ext uri="{FF2B5EF4-FFF2-40B4-BE49-F238E27FC236}">
                  <a16:creationId xmlns:a16="http://schemas.microsoft.com/office/drawing/2014/main" xmlns="" id="{7A4CC1EC-3EFD-A94C-B980-E581F97B91B9}"/>
                </a:ext>
              </a:extLst>
            </p:cNvPr>
            <p:cNvSpPr/>
            <p:nvPr/>
          </p:nvSpPr>
          <p:spPr>
            <a:xfrm>
              <a:off x="924180" y="3029661"/>
              <a:ext cx="4009612" cy="1169551"/>
            </a:xfrm>
            <a:prstGeom prst="rect">
              <a:avLst/>
            </a:prstGeom>
          </p:spPr>
          <p:txBody>
            <a:bodyPr wrap="square">
              <a:spAutoFit/>
            </a:bodyPr>
            <a:lstStyle/>
            <a:p>
              <a:pPr algn="just"/>
              <a:r>
                <a:rPr lang="fr-FR" sz="1400" dirty="0">
                  <a:latin typeface="Times New Roman" panose="02020603050405020304" pitchFamily="18" charset="0"/>
                  <a:ea typeface="Times New Roman" panose="02020603050405020304" pitchFamily="18" charset="0"/>
                </a:rPr>
                <a:t>Intégrer les phénomène des migrations dans les mesures de gestion de l’accès aux différentes ZEE </a:t>
              </a:r>
            </a:p>
            <a:p>
              <a:pPr algn="just"/>
              <a:r>
                <a:rPr lang="fr-FR" sz="1400" dirty="0">
                  <a:latin typeface="Times New Roman" panose="02020603050405020304" pitchFamily="18" charset="0"/>
                  <a:ea typeface="Times New Roman" panose="02020603050405020304" pitchFamily="18" charset="0"/>
                </a:rPr>
                <a:t>Un lien sera créé avec le COPACE afin de définir les modalités pratiques de prises en compte des captures et de l’effort des pêches migrantes. </a:t>
              </a:r>
              <a:endParaRPr lang="fr-FR" sz="1400" dirty="0"/>
            </a:p>
          </p:txBody>
        </p:sp>
        <p:sp>
          <p:nvSpPr>
            <p:cNvPr id="17" name="ZoneTexte 16">
              <a:extLst>
                <a:ext uri="{FF2B5EF4-FFF2-40B4-BE49-F238E27FC236}">
                  <a16:creationId xmlns:a16="http://schemas.microsoft.com/office/drawing/2014/main" xmlns="" id="{65FC1C61-4686-4743-B8A8-13DF0389B5F0}"/>
                </a:ext>
              </a:extLst>
            </p:cNvPr>
            <p:cNvSpPr txBox="1"/>
            <p:nvPr/>
          </p:nvSpPr>
          <p:spPr>
            <a:xfrm>
              <a:off x="2376033" y="2289571"/>
              <a:ext cx="2252870" cy="369332"/>
            </a:xfrm>
            <a:prstGeom prst="rect">
              <a:avLst/>
            </a:prstGeom>
            <a:noFill/>
          </p:spPr>
          <p:txBody>
            <a:bodyPr wrap="square" rtlCol="0">
              <a:spAutoFit/>
            </a:bodyPr>
            <a:lstStyle/>
            <a:p>
              <a:r>
                <a:rPr lang="en-GB" dirty="0">
                  <a:latin typeface="Times New Roman" panose="02020603050405020304" pitchFamily="18" charset="0"/>
                  <a:ea typeface="Times New Roman" panose="02020603050405020304" pitchFamily="18" charset="0"/>
                  <a:cs typeface="Times New Roman" panose="02020603050405020304" pitchFamily="18" charset="0"/>
                </a:rPr>
                <a:t>SCRP/CPCO</a:t>
              </a:r>
              <a:endParaRPr lang="fr-FR" dirty="0"/>
            </a:p>
          </p:txBody>
        </p:sp>
        <p:cxnSp>
          <p:nvCxnSpPr>
            <p:cNvPr id="20" name="Connecteur droit 19">
              <a:extLst>
                <a:ext uri="{FF2B5EF4-FFF2-40B4-BE49-F238E27FC236}">
                  <a16:creationId xmlns:a16="http://schemas.microsoft.com/office/drawing/2014/main" xmlns="" id="{A2E9C490-8C3E-8349-8FDF-F47017DF7626}"/>
                </a:ext>
              </a:extLst>
            </p:cNvPr>
            <p:cNvCxnSpPr>
              <a:cxnSpLocks/>
            </p:cNvCxnSpPr>
            <p:nvPr/>
          </p:nvCxnSpPr>
          <p:spPr>
            <a:xfrm flipV="1">
              <a:off x="924180" y="2474238"/>
              <a:ext cx="1359002" cy="10690"/>
            </a:xfrm>
            <a:prstGeom prst="line">
              <a:avLst/>
            </a:prstGeom>
          </p:spPr>
          <p:style>
            <a:lnRef idx="1">
              <a:schemeClr val="dk1"/>
            </a:lnRef>
            <a:fillRef idx="0">
              <a:schemeClr val="dk1"/>
            </a:fillRef>
            <a:effectRef idx="0">
              <a:schemeClr val="dk1"/>
            </a:effectRef>
            <a:fontRef idx="minor">
              <a:schemeClr val="tx1"/>
            </a:fontRef>
          </p:style>
        </p:cxnSp>
        <p:grpSp>
          <p:nvGrpSpPr>
            <p:cNvPr id="42" name="Groupe 41">
              <a:extLst>
                <a:ext uri="{FF2B5EF4-FFF2-40B4-BE49-F238E27FC236}">
                  <a16:creationId xmlns:a16="http://schemas.microsoft.com/office/drawing/2014/main" xmlns="" id="{EFD143B9-6696-B344-B6AA-B55C3FEFF69A}"/>
                </a:ext>
              </a:extLst>
            </p:cNvPr>
            <p:cNvGrpSpPr/>
            <p:nvPr/>
          </p:nvGrpSpPr>
          <p:grpSpPr>
            <a:xfrm>
              <a:off x="3749783" y="2474237"/>
              <a:ext cx="1857879" cy="1211172"/>
              <a:chOff x="3749783" y="2474237"/>
              <a:chExt cx="1857879" cy="1211172"/>
            </a:xfrm>
          </p:grpSpPr>
          <p:cxnSp>
            <p:nvCxnSpPr>
              <p:cNvPr id="23" name="Connecteur droit 22">
                <a:extLst>
                  <a:ext uri="{FF2B5EF4-FFF2-40B4-BE49-F238E27FC236}">
                    <a16:creationId xmlns:a16="http://schemas.microsoft.com/office/drawing/2014/main" xmlns="" id="{C8361DA3-4934-B24E-B4BA-B9AE14529F1E}"/>
                  </a:ext>
                </a:extLst>
              </p:cNvPr>
              <p:cNvCxnSpPr>
                <a:cxnSpLocks/>
              </p:cNvCxnSpPr>
              <p:nvPr/>
            </p:nvCxnSpPr>
            <p:spPr>
              <a:xfrm>
                <a:off x="3749783" y="2474241"/>
                <a:ext cx="1857878" cy="0"/>
              </a:xfrm>
              <a:prstGeom prst="line">
                <a:avLst/>
              </a:prstGeom>
            </p:spPr>
            <p:style>
              <a:lnRef idx="1">
                <a:schemeClr val="dk1"/>
              </a:lnRef>
              <a:fillRef idx="0">
                <a:schemeClr val="dk1"/>
              </a:fillRef>
              <a:effectRef idx="0">
                <a:schemeClr val="dk1"/>
              </a:effectRef>
              <a:fontRef idx="minor">
                <a:schemeClr val="tx1"/>
              </a:fontRef>
            </p:style>
          </p:cxnSp>
          <p:cxnSp>
            <p:nvCxnSpPr>
              <p:cNvPr id="26" name="Connecteur droit 25">
                <a:extLst>
                  <a:ext uri="{FF2B5EF4-FFF2-40B4-BE49-F238E27FC236}">
                    <a16:creationId xmlns:a16="http://schemas.microsoft.com/office/drawing/2014/main" xmlns="" id="{F907939D-4F73-3A46-B318-931FC572C572}"/>
                  </a:ext>
                </a:extLst>
              </p:cNvPr>
              <p:cNvCxnSpPr>
                <a:cxnSpLocks/>
              </p:cNvCxnSpPr>
              <p:nvPr/>
            </p:nvCxnSpPr>
            <p:spPr>
              <a:xfrm flipH="1">
                <a:off x="5607661" y="2474237"/>
                <a:ext cx="1" cy="1211172"/>
              </a:xfrm>
              <a:prstGeom prst="line">
                <a:avLst/>
              </a:prstGeom>
            </p:spPr>
            <p:style>
              <a:lnRef idx="1">
                <a:schemeClr val="dk1"/>
              </a:lnRef>
              <a:fillRef idx="0">
                <a:schemeClr val="dk1"/>
              </a:fillRef>
              <a:effectRef idx="0">
                <a:schemeClr val="dk1"/>
              </a:effectRef>
              <a:fontRef idx="minor">
                <a:schemeClr val="tx1"/>
              </a:fontRef>
            </p:style>
          </p:cxnSp>
          <p:cxnSp>
            <p:nvCxnSpPr>
              <p:cNvPr id="31" name="Connecteur droit avec flèche 30">
                <a:extLst>
                  <a:ext uri="{FF2B5EF4-FFF2-40B4-BE49-F238E27FC236}">
                    <a16:creationId xmlns:a16="http://schemas.microsoft.com/office/drawing/2014/main" xmlns="" id="{D82FAE90-FDCC-224F-93A8-A117097E786B}"/>
                  </a:ext>
                </a:extLst>
              </p:cNvPr>
              <p:cNvCxnSpPr>
                <a:cxnSpLocks/>
              </p:cNvCxnSpPr>
              <p:nvPr/>
            </p:nvCxnSpPr>
            <p:spPr>
              <a:xfrm flipH="1">
                <a:off x="5249853" y="3685409"/>
                <a:ext cx="35780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sp>
        <p:nvSpPr>
          <p:cNvPr id="46" name="Rectangle 45">
            <a:extLst>
              <a:ext uri="{FF2B5EF4-FFF2-40B4-BE49-F238E27FC236}">
                <a16:creationId xmlns:a16="http://schemas.microsoft.com/office/drawing/2014/main" xmlns="" id="{D0DB4F54-B5D4-7C48-B267-BB17A3BF9037}"/>
              </a:ext>
            </a:extLst>
          </p:cNvPr>
          <p:cNvSpPr/>
          <p:nvPr/>
        </p:nvSpPr>
        <p:spPr>
          <a:xfrm>
            <a:off x="2024267" y="2061793"/>
            <a:ext cx="7469256" cy="1507897"/>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dirty="0">
                <a:latin typeface="Times New Roman" panose="02020603050405020304" pitchFamily="18" charset="0"/>
                <a:cs typeface="Times New Roman" panose="02020603050405020304" pitchFamily="18" charset="0"/>
              </a:rPr>
              <a:t>L’action GREPPAO est conçue pour répondre à des impératifs de gestion mais aussi à des considérations très fortes de renforcement de capacité de la recherche ouest-africaine notamment dans les volets économiques et sociaux appliqués au domaine halieutique ainsi qu’à un besoin de consolidation de la coopération inter-institutionnelle.</a:t>
            </a:r>
            <a:endParaRPr lang="fr-FR" sz="1400" b="1" dirty="0">
              <a:latin typeface="Times New Roman" panose="02020603050405020304" pitchFamily="18" charset="0"/>
              <a:cs typeface="Times New Roman" panose="02020603050405020304" pitchFamily="18" charset="0"/>
            </a:endParaRPr>
          </a:p>
        </p:txBody>
      </p:sp>
      <p:sp>
        <p:nvSpPr>
          <p:cNvPr id="65" name="Espace réservé du numéro de diapositive 24">
            <a:extLst>
              <a:ext uri="{FF2B5EF4-FFF2-40B4-BE49-F238E27FC236}">
                <a16:creationId xmlns:a16="http://schemas.microsoft.com/office/drawing/2014/main" xmlns="" id="{FA18274E-7FDF-704F-991E-A21721339726}"/>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6</a:t>
            </a:fld>
            <a:endParaRPr lang="fr-FR" sz="1400" dirty="0">
              <a:solidFill>
                <a:schemeClr val="tx1"/>
              </a:solidFill>
            </a:endParaRPr>
          </a:p>
        </p:txBody>
      </p:sp>
      <p:grpSp>
        <p:nvGrpSpPr>
          <p:cNvPr id="4" name="Groupe 3">
            <a:extLst>
              <a:ext uri="{FF2B5EF4-FFF2-40B4-BE49-F238E27FC236}">
                <a16:creationId xmlns:a16="http://schemas.microsoft.com/office/drawing/2014/main" xmlns="" id="{13F5E01F-77E1-9D40-A15C-CA9731918D9F}"/>
              </a:ext>
            </a:extLst>
          </p:cNvPr>
          <p:cNvGrpSpPr/>
          <p:nvPr/>
        </p:nvGrpSpPr>
        <p:grpSpPr>
          <a:xfrm>
            <a:off x="6396013" y="3929379"/>
            <a:ext cx="4058973" cy="1774249"/>
            <a:chOff x="6052435" y="2322386"/>
            <a:chExt cx="4058973" cy="1774249"/>
          </a:xfrm>
        </p:grpSpPr>
        <p:grpSp>
          <p:nvGrpSpPr>
            <p:cNvPr id="45" name="Groupe 44">
              <a:extLst>
                <a:ext uri="{FF2B5EF4-FFF2-40B4-BE49-F238E27FC236}">
                  <a16:creationId xmlns:a16="http://schemas.microsoft.com/office/drawing/2014/main" xmlns="" id="{882B2364-DFFB-E645-94F3-3666FE08E7A0}"/>
                </a:ext>
              </a:extLst>
            </p:cNvPr>
            <p:cNvGrpSpPr/>
            <p:nvPr/>
          </p:nvGrpSpPr>
          <p:grpSpPr>
            <a:xfrm>
              <a:off x="6052436" y="2322386"/>
              <a:ext cx="4058972" cy="1774249"/>
              <a:chOff x="6326251" y="2075241"/>
              <a:chExt cx="4058972" cy="1774249"/>
            </a:xfrm>
          </p:grpSpPr>
          <p:sp>
            <p:nvSpPr>
              <p:cNvPr id="18" name="ZoneTexte 17">
                <a:extLst>
                  <a:ext uri="{FF2B5EF4-FFF2-40B4-BE49-F238E27FC236}">
                    <a16:creationId xmlns:a16="http://schemas.microsoft.com/office/drawing/2014/main" xmlns="" id="{E7C493C6-8991-D046-8ACD-C42EBDA13588}"/>
                  </a:ext>
                </a:extLst>
              </p:cNvPr>
              <p:cNvSpPr txBox="1"/>
              <p:nvPr/>
            </p:nvSpPr>
            <p:spPr>
              <a:xfrm>
                <a:off x="7518453" y="2075241"/>
                <a:ext cx="2252870" cy="369332"/>
              </a:xfrm>
              <a:prstGeom prst="rect">
                <a:avLst/>
              </a:prstGeom>
              <a:noFill/>
            </p:spPr>
            <p:txBody>
              <a:bodyPr wrap="square" rtlCol="0">
                <a:spAutoFit/>
              </a:bodyPr>
              <a:lstStyle/>
              <a:p>
                <a:r>
                  <a:rPr lang="en-GB" dirty="0">
                    <a:latin typeface="Times New Roman" panose="02020603050405020304" pitchFamily="18" charset="0"/>
                    <a:ea typeface="Times New Roman" panose="02020603050405020304" pitchFamily="18" charset="0"/>
                    <a:cs typeface="Times New Roman" panose="02020603050405020304" pitchFamily="18" charset="0"/>
                  </a:rPr>
                  <a:t>CEDEAO</a:t>
                </a:r>
                <a:endParaRPr lang="fr-FR" dirty="0"/>
              </a:p>
            </p:txBody>
          </p:sp>
          <p:grpSp>
            <p:nvGrpSpPr>
              <p:cNvPr id="43" name="Groupe 42">
                <a:extLst>
                  <a:ext uri="{FF2B5EF4-FFF2-40B4-BE49-F238E27FC236}">
                    <a16:creationId xmlns:a16="http://schemas.microsoft.com/office/drawing/2014/main" xmlns="" id="{1E11D895-C59B-F344-AF06-80941CF1F738}"/>
                  </a:ext>
                </a:extLst>
              </p:cNvPr>
              <p:cNvGrpSpPr/>
              <p:nvPr/>
            </p:nvGrpSpPr>
            <p:grpSpPr>
              <a:xfrm>
                <a:off x="6326251" y="2249215"/>
                <a:ext cx="295355" cy="1211172"/>
                <a:chOff x="6326251" y="2249215"/>
                <a:chExt cx="295355" cy="1211172"/>
              </a:xfrm>
            </p:grpSpPr>
            <p:cxnSp>
              <p:nvCxnSpPr>
                <p:cNvPr id="34" name="Connecteur droit 33">
                  <a:extLst>
                    <a:ext uri="{FF2B5EF4-FFF2-40B4-BE49-F238E27FC236}">
                      <a16:creationId xmlns:a16="http://schemas.microsoft.com/office/drawing/2014/main" xmlns="" id="{DAECDB03-7C8D-C949-93AA-338D1EFDDDD7}"/>
                    </a:ext>
                  </a:extLst>
                </p:cNvPr>
                <p:cNvCxnSpPr>
                  <a:cxnSpLocks/>
                </p:cNvCxnSpPr>
                <p:nvPr/>
              </p:nvCxnSpPr>
              <p:spPr>
                <a:xfrm>
                  <a:off x="6326251" y="2249215"/>
                  <a:ext cx="0" cy="1211172"/>
                </a:xfrm>
                <a:prstGeom prst="line">
                  <a:avLst/>
                </a:prstGeom>
              </p:spPr>
              <p:style>
                <a:lnRef idx="1">
                  <a:schemeClr val="dk1"/>
                </a:lnRef>
                <a:fillRef idx="0">
                  <a:schemeClr val="dk1"/>
                </a:fillRef>
                <a:effectRef idx="0">
                  <a:schemeClr val="dk1"/>
                </a:effectRef>
                <a:fontRef idx="minor">
                  <a:schemeClr val="tx1"/>
                </a:fontRef>
              </p:style>
            </p:cxnSp>
            <p:cxnSp>
              <p:nvCxnSpPr>
                <p:cNvPr id="36" name="Connecteur droit avec flèche 35">
                  <a:extLst>
                    <a:ext uri="{FF2B5EF4-FFF2-40B4-BE49-F238E27FC236}">
                      <a16:creationId xmlns:a16="http://schemas.microsoft.com/office/drawing/2014/main" xmlns="" id="{33241BE0-68AD-854E-8450-207FABDC8298}"/>
                    </a:ext>
                  </a:extLst>
                </p:cNvPr>
                <p:cNvCxnSpPr>
                  <a:cxnSpLocks/>
                </p:cNvCxnSpPr>
                <p:nvPr/>
              </p:nvCxnSpPr>
              <p:spPr>
                <a:xfrm>
                  <a:off x="6326251" y="3460387"/>
                  <a:ext cx="29535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7" name="Rectangle 36">
                <a:extLst>
                  <a:ext uri="{FF2B5EF4-FFF2-40B4-BE49-F238E27FC236}">
                    <a16:creationId xmlns:a16="http://schemas.microsoft.com/office/drawing/2014/main" xmlns="" id="{2CE8E7E0-0D59-9E4A-933D-B59D03447D5B}"/>
                  </a:ext>
                </a:extLst>
              </p:cNvPr>
              <p:cNvSpPr/>
              <p:nvPr/>
            </p:nvSpPr>
            <p:spPr>
              <a:xfrm>
                <a:off x="6793884" y="2895383"/>
                <a:ext cx="3591339" cy="954107"/>
              </a:xfrm>
              <a:prstGeom prst="rect">
                <a:avLst/>
              </a:prstGeom>
            </p:spPr>
            <p:txBody>
              <a:bodyPr wrap="square">
                <a:spAutoFit/>
              </a:bodyPr>
              <a:lstStyle/>
              <a:p>
                <a:pPr algn="just">
                  <a:spcAft>
                    <a:spcPts val="600"/>
                  </a:spcAft>
                </a:pPr>
                <a:r>
                  <a:rPr lang="fr-BE" sz="1400" dirty="0">
                    <a:latin typeface="Times New Roman" panose="02020603050405020304" pitchFamily="18" charset="0"/>
                    <a:ea typeface="Times New Roman" panose="02020603050405020304" pitchFamily="18" charset="0"/>
                  </a:rPr>
                  <a:t>Amélioration du commerce des produits halieutiques (valeur ajoutée, qualité et facilité de circulation) dans l’espace CEDEAO dans son ensemble. </a:t>
                </a:r>
                <a:endParaRPr lang="fr-FR" sz="1400" dirty="0">
                  <a:latin typeface="Times New Roman" panose="02020603050405020304" pitchFamily="18" charset="0"/>
                  <a:ea typeface="Times New Roman" panose="02020603050405020304" pitchFamily="18" charset="0"/>
                </a:endParaRPr>
              </a:p>
            </p:txBody>
          </p:sp>
        </p:grpSp>
        <p:cxnSp>
          <p:nvCxnSpPr>
            <p:cNvPr id="85" name="Connecteur droit 84">
              <a:extLst>
                <a:ext uri="{FF2B5EF4-FFF2-40B4-BE49-F238E27FC236}">
                  <a16:creationId xmlns:a16="http://schemas.microsoft.com/office/drawing/2014/main" xmlns="" id="{9F09E8CE-E37D-CB4E-B441-936CF88F43C8}"/>
                </a:ext>
              </a:extLst>
            </p:cNvPr>
            <p:cNvCxnSpPr>
              <a:endCxn id="18" idx="1"/>
            </p:cNvCxnSpPr>
            <p:nvPr/>
          </p:nvCxnSpPr>
          <p:spPr>
            <a:xfrm>
              <a:off x="6052435" y="2496360"/>
              <a:ext cx="1192203" cy="10692"/>
            </a:xfrm>
            <a:prstGeom prst="line">
              <a:avLst/>
            </a:prstGeom>
          </p:spPr>
          <p:style>
            <a:lnRef idx="1">
              <a:schemeClr val="dk1"/>
            </a:lnRef>
            <a:fillRef idx="0">
              <a:schemeClr val="dk1"/>
            </a:fillRef>
            <a:effectRef idx="0">
              <a:schemeClr val="dk1"/>
            </a:effectRef>
            <a:fontRef idx="minor">
              <a:schemeClr val="tx1"/>
            </a:fontRef>
          </p:style>
        </p:cxnSp>
        <p:cxnSp>
          <p:nvCxnSpPr>
            <p:cNvPr id="87" name="Connecteur droit 86">
              <a:extLst>
                <a:ext uri="{FF2B5EF4-FFF2-40B4-BE49-F238E27FC236}">
                  <a16:creationId xmlns:a16="http://schemas.microsoft.com/office/drawing/2014/main" xmlns="" id="{0B1E6E6D-D60B-2F4C-AD80-BA33444D0D26}"/>
                </a:ext>
              </a:extLst>
            </p:cNvPr>
            <p:cNvCxnSpPr/>
            <p:nvPr/>
          </p:nvCxnSpPr>
          <p:spPr>
            <a:xfrm>
              <a:off x="8371073" y="2501706"/>
              <a:ext cx="1740335"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89168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9BE3ECE-9B25-AF4A-B1D1-801750A325FE}"/>
              </a:ext>
            </a:extLst>
          </p:cNvPr>
          <p:cNvSpPr txBox="1"/>
          <p:nvPr/>
        </p:nvSpPr>
        <p:spPr>
          <a:xfrm>
            <a:off x="235228" y="218938"/>
            <a:ext cx="5105398"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4. ACTIVITES ET METHODES (1/2)</a:t>
            </a:r>
          </a:p>
        </p:txBody>
      </p:sp>
      <p:cxnSp>
        <p:nvCxnSpPr>
          <p:cNvPr id="3" name="Connecteur droit 2">
            <a:extLst>
              <a:ext uri="{FF2B5EF4-FFF2-40B4-BE49-F238E27FC236}">
                <a16:creationId xmlns:a16="http://schemas.microsoft.com/office/drawing/2014/main" xmlns="" id="{E09A0079-6ACA-B14A-963D-0E4C0C31DFB3}"/>
              </a:ext>
            </a:extLst>
          </p:cNvPr>
          <p:cNvCxnSpPr>
            <a:cxnSpLocks/>
          </p:cNvCxnSpPr>
          <p:nvPr/>
        </p:nvCxnSpPr>
        <p:spPr>
          <a:xfrm flipH="1" flipV="1">
            <a:off x="235228" y="741293"/>
            <a:ext cx="3698182" cy="14167"/>
          </a:xfrm>
          <a:prstGeom prst="line">
            <a:avLst/>
          </a:prstGeom>
        </p:spPr>
        <p:style>
          <a:lnRef idx="1">
            <a:schemeClr val="dk1"/>
          </a:lnRef>
          <a:fillRef idx="0">
            <a:schemeClr val="dk1"/>
          </a:fillRef>
          <a:effectRef idx="0">
            <a:schemeClr val="dk1"/>
          </a:effectRef>
          <a:fontRef idx="minor">
            <a:schemeClr val="tx1"/>
          </a:fontRef>
        </p:style>
      </p:cxnSp>
      <p:grpSp>
        <p:nvGrpSpPr>
          <p:cNvPr id="5" name="Groupe 4">
            <a:extLst>
              <a:ext uri="{FF2B5EF4-FFF2-40B4-BE49-F238E27FC236}">
                <a16:creationId xmlns:a16="http://schemas.microsoft.com/office/drawing/2014/main" xmlns="" id="{445FBFCB-1B25-CA41-92C7-DEFA984DF452}"/>
              </a:ext>
            </a:extLst>
          </p:cNvPr>
          <p:cNvGrpSpPr/>
          <p:nvPr/>
        </p:nvGrpSpPr>
        <p:grpSpPr>
          <a:xfrm>
            <a:off x="155124" y="1997569"/>
            <a:ext cx="5290929" cy="3591340"/>
            <a:chOff x="0" y="0"/>
            <a:chExt cx="6011545" cy="3013217"/>
          </a:xfrm>
        </p:grpSpPr>
        <p:sp>
          <p:nvSpPr>
            <p:cNvPr id="6" name="Rectangle 5">
              <a:extLst>
                <a:ext uri="{FF2B5EF4-FFF2-40B4-BE49-F238E27FC236}">
                  <a16:creationId xmlns:a16="http://schemas.microsoft.com/office/drawing/2014/main" xmlns="" id="{34CE032B-C5BD-C749-A3D2-C261F4E086B5}"/>
                </a:ext>
              </a:extLst>
            </p:cNvPr>
            <p:cNvSpPr>
              <a:spLocks noChangeAspect="1" noEditPoints="1" noChangeArrowheads="1" noChangeShapeType="1" noTextEdit="1"/>
            </p:cNvSpPr>
            <p:nvPr/>
          </p:nvSpPr>
          <p:spPr bwMode="auto">
            <a:xfrm>
              <a:off x="0" y="0"/>
              <a:ext cx="6011545" cy="30132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fr-FR"/>
            </a:p>
          </p:txBody>
        </p:sp>
        <p:sp>
          <p:nvSpPr>
            <p:cNvPr id="7" name="Text Box 45">
              <a:extLst>
                <a:ext uri="{FF2B5EF4-FFF2-40B4-BE49-F238E27FC236}">
                  <a16:creationId xmlns:a16="http://schemas.microsoft.com/office/drawing/2014/main" xmlns="" id="{7B3966CB-0163-4347-A32F-A12535D7D57A}"/>
                </a:ext>
              </a:extLst>
            </p:cNvPr>
            <p:cNvSpPr txBox="1">
              <a:spLocks noChangeAspect="1" noEditPoints="1" noChangeArrowheads="1" noChangeShapeType="1" noTextEdit="1"/>
            </p:cNvSpPr>
            <p:nvPr/>
          </p:nvSpPr>
          <p:spPr bwMode="auto">
            <a:xfrm>
              <a:off x="177800" y="2667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a:effectLst/>
                  <a:latin typeface="Times New Roman" panose="02020603050405020304" pitchFamily="18" charset="0"/>
                  <a:ea typeface="Times New Roman" panose="02020603050405020304" pitchFamily="18" charset="0"/>
                </a:rPr>
                <a:t>Activité A1</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b="1">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A1.1 consommation 2030</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A1.2 Filière</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A1.3 </a:t>
              </a:r>
              <a:r>
                <a:rPr lang="fr-CA" sz="900">
                  <a:effectLst/>
                  <a:latin typeface="Times New Roman" panose="02020603050405020304" pitchFamily="18" charset="0"/>
                  <a:ea typeface="Times New Roman" panose="02020603050405020304" pitchFamily="18" charset="0"/>
                </a:rPr>
                <a:t>Migration</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A1.4 Colloque</a:t>
              </a:r>
              <a:endParaRPr lang="fr-FR" sz="1200">
                <a:effectLst/>
                <a:latin typeface="Times New Roman" panose="02020603050405020304" pitchFamily="18" charset="0"/>
                <a:ea typeface="Times New Roman" panose="02020603050405020304" pitchFamily="18" charset="0"/>
              </a:endParaRPr>
            </a:p>
          </p:txBody>
        </p:sp>
        <p:sp>
          <p:nvSpPr>
            <p:cNvPr id="8" name="Text Box 46">
              <a:extLst>
                <a:ext uri="{FF2B5EF4-FFF2-40B4-BE49-F238E27FC236}">
                  <a16:creationId xmlns:a16="http://schemas.microsoft.com/office/drawing/2014/main" xmlns="" id="{51F353BF-0674-544B-B07D-C7CFC050DF0A}"/>
                </a:ext>
              </a:extLst>
            </p:cNvPr>
            <p:cNvSpPr txBox="1">
              <a:spLocks noChangeAspect="1" noEditPoints="1" noChangeArrowheads="1" noChangeShapeType="1" noTextEdit="1"/>
            </p:cNvSpPr>
            <p:nvPr/>
          </p:nvSpPr>
          <p:spPr bwMode="auto">
            <a:xfrm>
              <a:off x="3987800" y="3048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a:effectLst/>
                  <a:latin typeface="Times New Roman" panose="02020603050405020304" pitchFamily="18" charset="0"/>
                  <a:ea typeface="Times New Roman" panose="02020603050405020304" pitchFamily="18" charset="0"/>
                </a:rPr>
                <a:t>Activité A2</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b="1">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A2.1 Atelier coordination</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A2.2 Communication</a:t>
              </a:r>
              <a:endParaRPr lang="fr-FR" sz="1200">
                <a:effectLst/>
                <a:latin typeface="Times New Roman" panose="02020603050405020304" pitchFamily="18" charset="0"/>
                <a:ea typeface="Times New Roman" panose="02020603050405020304" pitchFamily="18" charset="0"/>
              </a:endParaRPr>
            </a:p>
          </p:txBody>
        </p:sp>
        <p:sp>
          <p:nvSpPr>
            <p:cNvPr id="9" name="Text Box 39">
              <a:extLst>
                <a:ext uri="{FF2B5EF4-FFF2-40B4-BE49-F238E27FC236}">
                  <a16:creationId xmlns:a16="http://schemas.microsoft.com/office/drawing/2014/main" xmlns="" id="{A13D2A9D-0356-0840-8ED2-F545751C50FF}"/>
                </a:ext>
              </a:extLst>
            </p:cNvPr>
            <p:cNvSpPr txBox="1">
              <a:spLocks noChangeAspect="1" noEditPoints="1" noChangeArrowheads="1" noChangeShapeType="1" noTextEdit="1"/>
            </p:cNvSpPr>
            <p:nvPr/>
          </p:nvSpPr>
          <p:spPr bwMode="auto">
            <a:xfrm>
              <a:off x="2120900" y="19304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a:effectLst/>
                  <a:latin typeface="Times New Roman" panose="02020603050405020304" pitchFamily="18" charset="0"/>
                  <a:ea typeface="Times New Roman" panose="02020603050405020304" pitchFamily="18" charset="0"/>
                </a:rPr>
                <a:t>Activité A3</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b="1">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A3.1 Capacité de recherche</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A3.2 Connaissance et pratique </a:t>
              </a:r>
              <a:endParaRPr lang="fr-FR" sz="1200">
                <a:effectLst/>
                <a:latin typeface="Times New Roman" panose="02020603050405020304" pitchFamily="18" charset="0"/>
                <a:ea typeface="Times New Roman" panose="02020603050405020304" pitchFamily="18" charset="0"/>
              </a:endParaRPr>
            </a:p>
          </p:txBody>
        </p:sp>
        <p:sp>
          <p:nvSpPr>
            <p:cNvPr id="10" name="Arc 43">
              <a:extLst>
                <a:ext uri="{FF2B5EF4-FFF2-40B4-BE49-F238E27FC236}">
                  <a16:creationId xmlns:a16="http://schemas.microsoft.com/office/drawing/2014/main" xmlns="" id="{25B6E103-8602-B04D-BC66-66F6255856CD}"/>
                </a:ext>
              </a:extLst>
            </p:cNvPr>
            <p:cNvSpPr>
              <a:spLocks noChangeAspect="1" noEditPoints="1" noChangeArrowheads="1" noChangeShapeType="1" noTextEdit="1"/>
            </p:cNvSpPr>
            <p:nvPr/>
          </p:nvSpPr>
          <p:spPr bwMode="auto">
            <a:xfrm rot="15907124" flipH="1">
              <a:off x="736600" y="1358900"/>
              <a:ext cx="1314450" cy="1194435"/>
            </a:xfrm>
            <a:custGeom>
              <a:avLst/>
              <a:gdLst>
                <a:gd name="T0" fmla="*/ 0 w 21600"/>
                <a:gd name="T1" fmla="*/ 0 h 21600"/>
                <a:gd name="T2" fmla="*/ 79989759 w 21600"/>
                <a:gd name="T3" fmla="*/ 66049767 h 21600"/>
                <a:gd name="T4" fmla="*/ 0 w 21600"/>
                <a:gd name="T5" fmla="*/ 6604976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1" name="Arc 41">
              <a:extLst>
                <a:ext uri="{FF2B5EF4-FFF2-40B4-BE49-F238E27FC236}">
                  <a16:creationId xmlns:a16="http://schemas.microsoft.com/office/drawing/2014/main" xmlns="" id="{6934AE12-133D-A348-A826-FE7FA8557119}"/>
                </a:ext>
              </a:extLst>
            </p:cNvPr>
            <p:cNvSpPr>
              <a:spLocks noChangeAspect="1" noEditPoints="1" noChangeArrowheads="1" noChangeShapeType="1" noTextEdit="1"/>
            </p:cNvSpPr>
            <p:nvPr/>
          </p:nvSpPr>
          <p:spPr bwMode="auto">
            <a:xfrm rot="10653560" flipH="1">
              <a:off x="4152900" y="1422400"/>
              <a:ext cx="1236980" cy="1163320"/>
            </a:xfrm>
            <a:custGeom>
              <a:avLst/>
              <a:gdLst>
                <a:gd name="T0" fmla="*/ 0 w 21600"/>
                <a:gd name="T1" fmla="*/ 0 h 21600"/>
                <a:gd name="T2" fmla="*/ 70838867 w 21600"/>
                <a:gd name="T3" fmla="*/ 62653399 h 21600"/>
                <a:gd name="T4" fmla="*/ 0 w 21600"/>
                <a:gd name="T5" fmla="*/ 62653399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cxnSp>
          <p:nvCxnSpPr>
            <p:cNvPr id="12" name="AutoShape 47">
              <a:extLst>
                <a:ext uri="{FF2B5EF4-FFF2-40B4-BE49-F238E27FC236}">
                  <a16:creationId xmlns:a16="http://schemas.microsoft.com/office/drawing/2014/main" xmlns="" id="{BE064972-977E-5544-829C-5ACE7281271B}"/>
                </a:ext>
              </a:extLst>
            </p:cNvPr>
            <p:cNvCxnSpPr>
              <a:cxnSpLocks noChangeAspect="1" noEditPoints="1" noChangeArrowheads="1" noChangeShapeType="1"/>
            </p:cNvCxnSpPr>
            <p:nvPr/>
          </p:nvCxnSpPr>
          <p:spPr bwMode="auto">
            <a:xfrm>
              <a:off x="2197100" y="444500"/>
              <a:ext cx="1717675" cy="158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3" name="Text Box 42">
              <a:extLst>
                <a:ext uri="{FF2B5EF4-FFF2-40B4-BE49-F238E27FC236}">
                  <a16:creationId xmlns:a16="http://schemas.microsoft.com/office/drawing/2014/main" xmlns="" id="{FAED816C-A9B6-8E4B-8642-EF90E8C94DEC}"/>
                </a:ext>
              </a:extLst>
            </p:cNvPr>
            <p:cNvSpPr txBox="1">
              <a:spLocks noChangeAspect="1" noEditPoints="1" noChangeArrowheads="1" noChangeShapeType="1" noTextEdit="1"/>
            </p:cNvSpPr>
            <p:nvPr/>
          </p:nvSpPr>
          <p:spPr bwMode="auto">
            <a:xfrm>
              <a:off x="4406900" y="1625600"/>
              <a:ext cx="1382395" cy="792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Amélioration des avis scientifiques et donc du rôle de la recherche pour la prise de décision. Augmentation de la capacité de la recherche à intervenir auprès des groupes cibles.</a:t>
              </a:r>
              <a:endParaRPr lang="fr-FR" sz="1200">
                <a:effectLst/>
                <a:latin typeface="Times New Roman" panose="02020603050405020304" pitchFamily="18" charset="0"/>
                <a:ea typeface="Times New Roman" panose="02020603050405020304" pitchFamily="18" charset="0"/>
              </a:endParaRPr>
            </a:p>
          </p:txBody>
        </p:sp>
        <p:pic>
          <p:nvPicPr>
            <p:cNvPr id="14" name="Image 13" descr="CREPPAO validé">
              <a:extLst>
                <a:ext uri="{FF2B5EF4-FFF2-40B4-BE49-F238E27FC236}">
                  <a16:creationId xmlns:a16="http://schemas.microsoft.com/office/drawing/2014/main" xmlns="" id="{95EAA4C8-F2E2-4842-93C8-67F2E51BBC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1900" y="673100"/>
              <a:ext cx="1115060" cy="1051560"/>
            </a:xfrm>
            <a:prstGeom prst="rect">
              <a:avLst/>
            </a:prstGeom>
            <a:noFill/>
            <a:ln>
              <a:noFill/>
            </a:ln>
          </p:spPr>
        </p:pic>
        <p:sp>
          <p:nvSpPr>
            <p:cNvPr id="15" name="Text Box 40">
              <a:extLst>
                <a:ext uri="{FF2B5EF4-FFF2-40B4-BE49-F238E27FC236}">
                  <a16:creationId xmlns:a16="http://schemas.microsoft.com/office/drawing/2014/main" xmlns="" id="{275E195F-F80A-124F-B275-E6D959A5B0E4}"/>
                </a:ext>
              </a:extLst>
            </p:cNvPr>
            <p:cNvSpPr txBox="1">
              <a:spLocks noChangeAspect="1" noEditPoints="1" noChangeArrowheads="1" noChangeShapeType="1" noTextEdit="1"/>
            </p:cNvSpPr>
            <p:nvPr/>
          </p:nvSpPr>
          <p:spPr bwMode="auto">
            <a:xfrm>
              <a:off x="525145" y="2086482"/>
              <a:ext cx="1070610" cy="7188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Recherche participative et échanges informationnels et avec les groupes cibles </a:t>
              </a:r>
              <a:endParaRPr lang="fr-FR" sz="1200">
                <a:effectLst/>
                <a:latin typeface="Times New Roman" panose="02020603050405020304" pitchFamily="18" charset="0"/>
                <a:ea typeface="Times New Roman" panose="02020603050405020304" pitchFamily="18" charset="0"/>
              </a:endParaRPr>
            </a:p>
            <a:p>
              <a:pPr>
                <a:spcAft>
                  <a:spcPts val="0"/>
                </a:spcAft>
              </a:pPr>
              <a:r>
                <a:rPr lang="fr-CA" sz="700">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
          <p:nvSpPr>
            <p:cNvPr id="16" name="Text Box 48">
              <a:extLst>
                <a:ext uri="{FF2B5EF4-FFF2-40B4-BE49-F238E27FC236}">
                  <a16:creationId xmlns:a16="http://schemas.microsoft.com/office/drawing/2014/main" xmlns="" id="{9089B658-6067-564B-AD71-845770237279}"/>
                </a:ext>
              </a:extLst>
            </p:cNvPr>
            <p:cNvSpPr txBox="1">
              <a:spLocks noChangeAspect="1" noEditPoints="1" noChangeArrowheads="1" noChangeShapeType="1" noTextEdit="1"/>
            </p:cNvSpPr>
            <p:nvPr/>
          </p:nvSpPr>
          <p:spPr bwMode="auto">
            <a:xfrm>
              <a:off x="2730500" y="152400"/>
              <a:ext cx="774700" cy="4051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Amélioration de l’effectivité de la recherche</a:t>
              </a:r>
              <a:endParaRPr lang="fr-FR" sz="1200">
                <a:effectLst/>
                <a:latin typeface="Times New Roman" panose="02020603050405020304" pitchFamily="18" charset="0"/>
                <a:ea typeface="Times New Roman" panose="02020603050405020304" pitchFamily="18" charset="0"/>
              </a:endParaRPr>
            </a:p>
          </p:txBody>
        </p:sp>
      </p:grpSp>
      <p:sp>
        <p:nvSpPr>
          <p:cNvPr id="29" name="Rectangle 28">
            <a:extLst>
              <a:ext uri="{FF2B5EF4-FFF2-40B4-BE49-F238E27FC236}">
                <a16:creationId xmlns:a16="http://schemas.microsoft.com/office/drawing/2014/main" xmlns="" id="{FFF2856F-BCCE-8F45-98FE-33BF5FAD3458}"/>
              </a:ext>
            </a:extLst>
          </p:cNvPr>
          <p:cNvSpPr/>
          <p:nvPr/>
        </p:nvSpPr>
        <p:spPr>
          <a:xfrm>
            <a:off x="141809" y="898905"/>
            <a:ext cx="6917635" cy="584775"/>
          </a:xfrm>
          <a:prstGeom prst="rect">
            <a:avLst/>
          </a:prstGeom>
        </p:spPr>
        <p:txBody>
          <a:bodyPr wrap="square">
            <a:spAutoFit/>
          </a:bodyPr>
          <a:lstStyle/>
          <a:p>
            <a:r>
              <a:rPr lang="fr-FR" sz="1600" b="1" dirty="0">
                <a:latin typeface="Times New Roman" panose="02020603050405020304" pitchFamily="18" charset="0"/>
                <a:ea typeface="Times New Roman" panose="02020603050405020304" pitchFamily="18" charset="0"/>
                <a:cs typeface="Times New Roman" panose="02020603050405020304" pitchFamily="18" charset="0"/>
              </a:rPr>
              <a:t>Les activités sont organisées selon une logique opérationnelle précise comportant différentes tâches…</a:t>
            </a:r>
            <a:r>
              <a:rPr lang="fr-FR" sz="1600" b="1" dirty="0">
                <a:effectLst/>
                <a:latin typeface="Times New Roman" panose="02020603050405020304" pitchFamily="18" charset="0"/>
                <a:cs typeface="Times New Roman" panose="02020603050405020304" pitchFamily="18" charset="0"/>
              </a:rPr>
              <a:t> </a:t>
            </a:r>
            <a:endParaRPr lang="fr-FR" sz="1600" b="1" dirty="0">
              <a:latin typeface="Times New Roman" panose="02020603050405020304" pitchFamily="18" charset="0"/>
              <a:cs typeface="Times New Roman" panose="02020603050405020304" pitchFamily="18" charset="0"/>
            </a:endParaRPr>
          </a:p>
        </p:txBody>
      </p:sp>
      <p:sp>
        <p:nvSpPr>
          <p:cNvPr id="33" name="Espace réservé du numéro de diapositive 24">
            <a:extLst>
              <a:ext uri="{FF2B5EF4-FFF2-40B4-BE49-F238E27FC236}">
                <a16:creationId xmlns:a16="http://schemas.microsoft.com/office/drawing/2014/main" xmlns="" id="{3AD4D93A-C2EA-C34C-865A-9540DCFE1AF7}"/>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7</a:t>
            </a:fld>
            <a:endParaRPr lang="fr-FR" sz="1400" dirty="0">
              <a:solidFill>
                <a:schemeClr val="tx1"/>
              </a:solidFill>
            </a:endParaRPr>
          </a:p>
        </p:txBody>
      </p:sp>
      <p:grpSp>
        <p:nvGrpSpPr>
          <p:cNvPr id="42" name="Groupe 41">
            <a:extLst>
              <a:ext uri="{FF2B5EF4-FFF2-40B4-BE49-F238E27FC236}">
                <a16:creationId xmlns:a16="http://schemas.microsoft.com/office/drawing/2014/main" xmlns="" id="{5A5C2024-8FEA-3B4C-A555-12C7A2FBDB23}"/>
              </a:ext>
            </a:extLst>
          </p:cNvPr>
          <p:cNvGrpSpPr/>
          <p:nvPr/>
        </p:nvGrpSpPr>
        <p:grpSpPr>
          <a:xfrm>
            <a:off x="5870803" y="1636708"/>
            <a:ext cx="5447507" cy="1800208"/>
            <a:chOff x="5858481" y="1626184"/>
            <a:chExt cx="5447507" cy="1800208"/>
          </a:xfrm>
        </p:grpSpPr>
        <p:grpSp>
          <p:nvGrpSpPr>
            <p:cNvPr id="32" name="Groupe 31">
              <a:extLst>
                <a:ext uri="{FF2B5EF4-FFF2-40B4-BE49-F238E27FC236}">
                  <a16:creationId xmlns:a16="http://schemas.microsoft.com/office/drawing/2014/main" xmlns="" id="{0887D18A-D5F6-6C45-9D99-BAB4FF81044F}"/>
                </a:ext>
              </a:extLst>
            </p:cNvPr>
            <p:cNvGrpSpPr/>
            <p:nvPr/>
          </p:nvGrpSpPr>
          <p:grpSpPr>
            <a:xfrm>
              <a:off x="5858481" y="1626184"/>
              <a:ext cx="5099681" cy="523220"/>
              <a:chOff x="5802047" y="1812216"/>
              <a:chExt cx="5099681" cy="523220"/>
            </a:xfrm>
          </p:grpSpPr>
          <p:cxnSp>
            <p:nvCxnSpPr>
              <p:cNvPr id="19" name="Connecteur droit avec flèche 18">
                <a:extLst>
                  <a:ext uri="{FF2B5EF4-FFF2-40B4-BE49-F238E27FC236}">
                    <a16:creationId xmlns:a16="http://schemas.microsoft.com/office/drawing/2014/main" xmlns="" id="{D9347773-2F1F-E844-AA80-E58016E185A7}"/>
                  </a:ext>
                </a:extLst>
              </p:cNvPr>
              <p:cNvCxnSpPr>
                <a:cxnSpLocks/>
              </p:cNvCxnSpPr>
              <p:nvPr/>
            </p:nvCxnSpPr>
            <p:spPr>
              <a:xfrm>
                <a:off x="5802047" y="2056061"/>
                <a:ext cx="6361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ZoneTexte 20">
                <a:extLst>
                  <a:ext uri="{FF2B5EF4-FFF2-40B4-BE49-F238E27FC236}">
                    <a16:creationId xmlns:a16="http://schemas.microsoft.com/office/drawing/2014/main" xmlns="" id="{39CC0ED5-EB9A-974D-BBF1-71F32BAE5A3B}"/>
                  </a:ext>
                </a:extLst>
              </p:cNvPr>
              <p:cNvSpPr txBox="1"/>
              <p:nvPr/>
            </p:nvSpPr>
            <p:spPr>
              <a:xfrm>
                <a:off x="6714041" y="1812216"/>
                <a:ext cx="4187687" cy="523220"/>
              </a:xfrm>
              <a:prstGeom prst="rect">
                <a:avLst/>
              </a:prstGeom>
              <a:noFill/>
            </p:spPr>
            <p:txBody>
              <a:bodyPr wrap="square" rtlCol="0">
                <a:spAutoFit/>
              </a:bodyPr>
              <a:lstStyle/>
              <a:p>
                <a:r>
                  <a:rPr lang="en-GB" sz="1400" b="1" i="1" dirty="0"/>
                  <a:t>A1. </a:t>
                </a:r>
                <a:r>
                  <a:rPr lang="fr-FR" sz="1400" b="1" i="1" dirty="0"/>
                  <a:t>Conduite</a:t>
                </a:r>
                <a:r>
                  <a:rPr lang="en-GB" sz="1400" b="1" i="1" dirty="0"/>
                  <a:t> de </a:t>
                </a:r>
                <a:r>
                  <a:rPr lang="fr-FR" sz="1400" b="1" i="1" dirty="0"/>
                  <a:t>travaux</a:t>
                </a:r>
                <a:r>
                  <a:rPr lang="en-GB" sz="1400" b="1" i="1" dirty="0"/>
                  <a:t> de recherche de nature participative</a:t>
                </a:r>
                <a:r>
                  <a:rPr lang="en-GB" sz="1400" dirty="0"/>
                  <a:t> </a:t>
                </a:r>
                <a:r>
                  <a:rPr lang="en-GB" sz="1400" b="1" dirty="0">
                    <a:latin typeface="Times New Roman" panose="02020603050405020304" pitchFamily="18" charset="0"/>
                    <a:cs typeface="Times New Roman" panose="02020603050405020304" pitchFamily="18" charset="0"/>
                  </a:rPr>
                  <a:t>(</a:t>
                </a:r>
                <a:r>
                  <a:rPr lang="en-GB" sz="1400" b="1" dirty="0" err="1">
                    <a:latin typeface="Times New Roman" panose="02020603050405020304" pitchFamily="18" charset="0"/>
                    <a:cs typeface="Times New Roman" panose="02020603050405020304" pitchFamily="18" charset="0"/>
                  </a:rPr>
                  <a:t>UoP</a:t>
                </a:r>
                <a:r>
                  <a:rPr lang="en-GB" sz="1400" b="1" dirty="0">
                    <a:latin typeface="Times New Roman" panose="02020603050405020304" pitchFamily="18" charset="0"/>
                    <a:cs typeface="Times New Roman" panose="02020603050405020304" pitchFamily="18" charset="0"/>
                  </a:rPr>
                  <a:t>) </a:t>
                </a:r>
                <a:endParaRPr lang="fr-FR" sz="1400" b="1" dirty="0">
                  <a:latin typeface="Times New Roman" panose="02020603050405020304" pitchFamily="18" charset="0"/>
                  <a:cs typeface="Times New Roman" panose="02020603050405020304" pitchFamily="18" charset="0"/>
                </a:endParaRPr>
              </a:p>
            </p:txBody>
          </p:sp>
        </p:grpSp>
        <p:sp>
          <p:nvSpPr>
            <p:cNvPr id="35" name="ZoneTexte 34">
              <a:extLst>
                <a:ext uri="{FF2B5EF4-FFF2-40B4-BE49-F238E27FC236}">
                  <a16:creationId xmlns:a16="http://schemas.microsoft.com/office/drawing/2014/main" xmlns="" id="{142E2166-4657-D941-BBC0-E8416BB608B5}"/>
                </a:ext>
              </a:extLst>
            </p:cNvPr>
            <p:cNvSpPr txBox="1"/>
            <p:nvPr/>
          </p:nvSpPr>
          <p:spPr>
            <a:xfrm>
              <a:off x="5960444" y="2133730"/>
              <a:ext cx="5345544" cy="1292662"/>
            </a:xfrm>
            <a:prstGeom prst="rect">
              <a:avLst/>
            </a:prstGeom>
            <a:noFill/>
          </p:spPr>
          <p:txBody>
            <a:bodyPr wrap="square" rtlCol="0">
              <a:spAutoFit/>
            </a:bodyPr>
            <a:lstStyle/>
            <a:p>
              <a:pPr marL="171450" indent="-171450">
                <a:buFontTx/>
                <a:buChar char="-"/>
              </a:pPr>
              <a:r>
                <a:rPr lang="fr-CA" sz="1200" dirty="0">
                  <a:latin typeface="Times New Roman" panose="02020603050405020304" pitchFamily="18" charset="0"/>
                  <a:cs typeface="Times New Roman" panose="02020603050405020304" pitchFamily="18" charset="0"/>
                </a:rPr>
                <a:t>Analyse de la consommation présente et prospective de poisson en 2030 dans l’espace CEDEAO ;</a:t>
              </a:r>
            </a:p>
            <a:p>
              <a:pPr marL="171450" indent="-171450">
                <a:buFontTx/>
                <a:buChar char="-"/>
              </a:pPr>
              <a:r>
                <a:rPr lang="fr-CA" sz="1200" dirty="0">
                  <a:latin typeface="Times New Roman" panose="02020603050405020304" pitchFamily="18" charset="0"/>
                  <a:cs typeface="Times New Roman" panose="02020603050405020304" pitchFamily="18" charset="0"/>
                </a:rPr>
                <a:t>Analyse les filières halieutiques et évaluer le coût sociétal des usages des </a:t>
              </a:r>
              <a:r>
                <a:rPr lang="fr-CA" sz="1200" dirty="0" err="1">
                  <a:latin typeface="Times New Roman" panose="02020603050405020304" pitchFamily="18" charset="0"/>
                  <a:cs typeface="Times New Roman" panose="02020603050405020304" pitchFamily="18" charset="0"/>
                </a:rPr>
                <a:t>Ppt</a:t>
              </a:r>
              <a:endParaRPr lang="fr-FR" sz="1200" dirty="0">
                <a:latin typeface="Times New Roman" panose="02020603050405020304" pitchFamily="18" charset="0"/>
                <a:cs typeface="Times New Roman" panose="02020603050405020304" pitchFamily="18" charset="0"/>
              </a:endParaRPr>
            </a:p>
            <a:p>
              <a:pPr marL="171450" indent="-171450">
                <a:buFontTx/>
                <a:buChar char="-"/>
              </a:pPr>
              <a:r>
                <a:rPr lang="fr-CA" sz="1200" dirty="0">
                  <a:latin typeface="Times New Roman" panose="02020603050405020304" pitchFamily="18" charset="0"/>
                  <a:cs typeface="Times New Roman" panose="02020603050405020304" pitchFamily="18" charset="0"/>
                </a:rPr>
                <a:t>Analyse les impacts économiques et sociaux des pêcheries ;</a:t>
              </a:r>
              <a:endParaRPr lang="fr-FR" sz="1200" dirty="0">
                <a:latin typeface="Times New Roman" panose="02020603050405020304" pitchFamily="18" charset="0"/>
                <a:cs typeface="Times New Roman" panose="02020603050405020304" pitchFamily="18" charset="0"/>
              </a:endParaRPr>
            </a:p>
            <a:p>
              <a:pPr marL="171450" indent="-171450">
                <a:buFontTx/>
                <a:buChar char="-"/>
              </a:pPr>
              <a:r>
                <a:rPr lang="fr-CA" sz="1200" dirty="0">
                  <a:latin typeface="Times New Roman" panose="02020603050405020304" pitchFamily="18" charset="0"/>
                  <a:cs typeface="Times New Roman" panose="02020603050405020304" pitchFamily="18" charset="0"/>
                </a:rPr>
                <a:t>Organiser un colloque international ; </a:t>
              </a:r>
              <a:endParaRPr lang="fr-FR" sz="1200" dirty="0">
                <a:effectLst/>
                <a:latin typeface="Times New Roman" panose="02020603050405020304" pitchFamily="18" charset="0"/>
                <a:cs typeface="Times New Roman" panose="02020603050405020304" pitchFamily="18" charset="0"/>
              </a:endParaRPr>
            </a:p>
            <a:p>
              <a:pPr marL="342900" indent="-342900">
                <a:buFont typeface="+mj-lt"/>
                <a:buAutoNum type="arabicPeriod"/>
              </a:pPr>
              <a:endParaRPr lang="fr-FR" dirty="0"/>
            </a:p>
          </p:txBody>
        </p:sp>
      </p:grpSp>
      <p:grpSp>
        <p:nvGrpSpPr>
          <p:cNvPr id="40" name="Groupe 39">
            <a:extLst>
              <a:ext uri="{FF2B5EF4-FFF2-40B4-BE49-F238E27FC236}">
                <a16:creationId xmlns:a16="http://schemas.microsoft.com/office/drawing/2014/main" xmlns="" id="{A10EF504-5CCB-6C41-AD3B-235CE2323843}"/>
              </a:ext>
            </a:extLst>
          </p:cNvPr>
          <p:cNvGrpSpPr/>
          <p:nvPr/>
        </p:nvGrpSpPr>
        <p:grpSpPr>
          <a:xfrm>
            <a:off x="5890353" y="3355426"/>
            <a:ext cx="5382514" cy="1395402"/>
            <a:chOff x="5858481" y="3349088"/>
            <a:chExt cx="5382514" cy="1395402"/>
          </a:xfrm>
        </p:grpSpPr>
        <p:grpSp>
          <p:nvGrpSpPr>
            <p:cNvPr id="31" name="Groupe 30">
              <a:extLst>
                <a:ext uri="{FF2B5EF4-FFF2-40B4-BE49-F238E27FC236}">
                  <a16:creationId xmlns:a16="http://schemas.microsoft.com/office/drawing/2014/main" xmlns="" id="{E960A080-7760-7343-8ED1-B8CB868F5D71}"/>
                </a:ext>
              </a:extLst>
            </p:cNvPr>
            <p:cNvGrpSpPr/>
            <p:nvPr/>
          </p:nvGrpSpPr>
          <p:grpSpPr>
            <a:xfrm>
              <a:off x="5858481" y="3349088"/>
              <a:ext cx="4917280" cy="523220"/>
              <a:chOff x="5627363" y="3117643"/>
              <a:chExt cx="4917280" cy="523220"/>
            </a:xfrm>
          </p:grpSpPr>
          <p:cxnSp>
            <p:nvCxnSpPr>
              <p:cNvPr id="23" name="Connecteur droit avec flèche 22">
                <a:extLst>
                  <a:ext uri="{FF2B5EF4-FFF2-40B4-BE49-F238E27FC236}">
                    <a16:creationId xmlns:a16="http://schemas.microsoft.com/office/drawing/2014/main" xmlns="" id="{F9B012DD-51AB-9649-BEEF-74F7AE5C6BC0}"/>
                  </a:ext>
                </a:extLst>
              </p:cNvPr>
              <p:cNvCxnSpPr>
                <a:cxnSpLocks/>
              </p:cNvCxnSpPr>
              <p:nvPr/>
            </p:nvCxnSpPr>
            <p:spPr>
              <a:xfrm>
                <a:off x="5627363" y="3379253"/>
                <a:ext cx="6361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xmlns="" id="{287C27C2-FCF3-4E4C-B8AB-15717FAA0D1E}"/>
                  </a:ext>
                </a:extLst>
              </p:cNvPr>
              <p:cNvSpPr/>
              <p:nvPr/>
            </p:nvSpPr>
            <p:spPr>
              <a:xfrm>
                <a:off x="6619461" y="3117643"/>
                <a:ext cx="3925182" cy="523220"/>
              </a:xfrm>
              <a:prstGeom prst="rect">
                <a:avLst/>
              </a:prstGeom>
            </p:spPr>
            <p:txBody>
              <a:bodyPr wrap="square">
                <a:spAutoFit/>
              </a:bodyPr>
              <a:lstStyle/>
              <a:p>
                <a:r>
                  <a:rPr lang="en-GB" sz="1400" b="1" i="1" dirty="0">
                    <a:latin typeface="Times New Roman" panose="02020603050405020304" pitchFamily="18" charset="0"/>
                    <a:ea typeface="Times New Roman" panose="02020603050405020304" pitchFamily="18" charset="0"/>
                  </a:rPr>
                  <a:t>A2. Articulation entre la recherche et les politiques </a:t>
                </a:r>
                <a:r>
                  <a:rPr lang="fr-FR" sz="1400" b="1" i="1" dirty="0">
                    <a:latin typeface="Times New Roman" panose="02020603050405020304" pitchFamily="18" charset="0"/>
                    <a:ea typeface="Times New Roman" panose="02020603050405020304" pitchFamily="18" charset="0"/>
                  </a:rPr>
                  <a:t>publiques</a:t>
                </a:r>
                <a:r>
                  <a:rPr lang="fr-FR" sz="1400" dirty="0">
                    <a:effectLst/>
                  </a:rPr>
                  <a:t> </a:t>
                </a:r>
                <a:r>
                  <a:rPr lang="fr-FR" sz="1400" b="1" dirty="0">
                    <a:effectLst/>
                    <a:latin typeface="Times New Roman" panose="02020603050405020304" pitchFamily="18" charset="0"/>
                    <a:cs typeface="Times New Roman" panose="02020603050405020304" pitchFamily="18" charset="0"/>
                  </a:rPr>
                  <a:t>(CRODT)</a:t>
                </a:r>
                <a:endParaRPr lang="fr-FR" sz="1400" b="1" dirty="0">
                  <a:latin typeface="Times New Roman" panose="02020603050405020304" pitchFamily="18" charset="0"/>
                  <a:cs typeface="Times New Roman" panose="02020603050405020304" pitchFamily="18" charset="0"/>
                </a:endParaRPr>
              </a:p>
            </p:txBody>
          </p:sp>
        </p:grpSp>
        <p:sp>
          <p:nvSpPr>
            <p:cNvPr id="37" name="ZoneTexte 36">
              <a:extLst>
                <a:ext uri="{FF2B5EF4-FFF2-40B4-BE49-F238E27FC236}">
                  <a16:creationId xmlns:a16="http://schemas.microsoft.com/office/drawing/2014/main" xmlns="" id="{1D9CF93C-9DBC-1D42-B659-AC3366A0DF72}"/>
                </a:ext>
              </a:extLst>
            </p:cNvPr>
            <p:cNvSpPr txBox="1"/>
            <p:nvPr/>
          </p:nvSpPr>
          <p:spPr>
            <a:xfrm>
              <a:off x="6025438" y="3913493"/>
              <a:ext cx="5215557" cy="830997"/>
            </a:xfrm>
            <a:prstGeom prst="rect">
              <a:avLst/>
            </a:prstGeom>
            <a:noFill/>
          </p:spPr>
          <p:txBody>
            <a:bodyPr wrap="square" rtlCol="0">
              <a:spAutoFit/>
            </a:bodyPr>
            <a:lstStyle/>
            <a:p>
              <a:pPr marL="171450" indent="-171450">
                <a:buFontTx/>
                <a:buChar char="-"/>
              </a:pPr>
              <a:r>
                <a:rPr lang="fr-CA" sz="1200" dirty="0">
                  <a:latin typeface="Times New Roman" panose="02020603050405020304" pitchFamily="18" charset="0"/>
                  <a:cs typeface="Times New Roman" panose="02020603050405020304" pitchFamily="18" charset="0"/>
                </a:rPr>
                <a:t>Renforcer les ponts entre les institutions produisant des avis scientifiques et celles prenant les décisions de politique publique à l’échelle nationale et régionale.</a:t>
              </a:r>
              <a:r>
                <a:rPr lang="fr-FR" sz="1200" dirty="0">
                  <a:latin typeface="Times New Roman" panose="02020603050405020304" pitchFamily="18" charset="0"/>
                  <a:cs typeface="Times New Roman" panose="02020603050405020304" pitchFamily="18" charset="0"/>
                </a:rPr>
                <a:t> </a:t>
              </a:r>
            </a:p>
            <a:p>
              <a:pPr marL="171450" indent="-171450">
                <a:buFontTx/>
                <a:buChar char="-"/>
              </a:pPr>
              <a:r>
                <a:rPr lang="fr-FR" sz="1200" dirty="0">
                  <a:latin typeface="Times New Roman" panose="02020603050405020304" pitchFamily="18" charset="0"/>
                  <a:cs typeface="Times New Roman" panose="02020603050405020304" pitchFamily="18" charset="0"/>
                </a:rPr>
                <a:t>Une série d’ateliers sera organisée dans ce sens</a:t>
              </a:r>
            </a:p>
          </p:txBody>
        </p:sp>
      </p:grpSp>
      <p:grpSp>
        <p:nvGrpSpPr>
          <p:cNvPr id="39" name="Groupe 38">
            <a:extLst>
              <a:ext uri="{FF2B5EF4-FFF2-40B4-BE49-F238E27FC236}">
                <a16:creationId xmlns:a16="http://schemas.microsoft.com/office/drawing/2014/main" xmlns="" id="{C821748A-D44A-B84D-AE0A-0E6DA98CCD24}"/>
              </a:ext>
            </a:extLst>
          </p:cNvPr>
          <p:cNvGrpSpPr/>
          <p:nvPr/>
        </p:nvGrpSpPr>
        <p:grpSpPr>
          <a:xfrm>
            <a:off x="5908247" y="5130967"/>
            <a:ext cx="5957969" cy="964017"/>
            <a:chOff x="5885333" y="5028407"/>
            <a:chExt cx="5957969" cy="964017"/>
          </a:xfrm>
        </p:grpSpPr>
        <p:grpSp>
          <p:nvGrpSpPr>
            <p:cNvPr id="30" name="Groupe 29">
              <a:extLst>
                <a:ext uri="{FF2B5EF4-FFF2-40B4-BE49-F238E27FC236}">
                  <a16:creationId xmlns:a16="http://schemas.microsoft.com/office/drawing/2014/main" xmlns="" id="{C64A3DF7-0C78-4145-A959-C4C6E57C568B}"/>
                </a:ext>
              </a:extLst>
            </p:cNvPr>
            <p:cNvGrpSpPr/>
            <p:nvPr/>
          </p:nvGrpSpPr>
          <p:grpSpPr>
            <a:xfrm>
              <a:off x="5885333" y="5028407"/>
              <a:ext cx="5957969" cy="523220"/>
              <a:chOff x="6109253" y="5732752"/>
              <a:chExt cx="5234824" cy="523220"/>
            </a:xfrm>
          </p:grpSpPr>
          <p:cxnSp>
            <p:nvCxnSpPr>
              <p:cNvPr id="27" name="Connecteur droit avec flèche 26">
                <a:extLst>
                  <a:ext uri="{FF2B5EF4-FFF2-40B4-BE49-F238E27FC236}">
                    <a16:creationId xmlns:a16="http://schemas.microsoft.com/office/drawing/2014/main" xmlns="" id="{6AA4411D-00DE-FE4E-A54B-C35DA278097E}"/>
                  </a:ext>
                </a:extLst>
              </p:cNvPr>
              <p:cNvCxnSpPr/>
              <p:nvPr/>
            </p:nvCxnSpPr>
            <p:spPr>
              <a:xfrm>
                <a:off x="6109253" y="6021664"/>
                <a:ext cx="6361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Rectangle 27">
                <a:extLst>
                  <a:ext uri="{FF2B5EF4-FFF2-40B4-BE49-F238E27FC236}">
                    <a16:creationId xmlns:a16="http://schemas.microsoft.com/office/drawing/2014/main" xmlns="" id="{3FF83464-B365-DB4F-A108-07B006FF7231}"/>
                  </a:ext>
                </a:extLst>
              </p:cNvPr>
              <p:cNvSpPr/>
              <p:nvPr/>
            </p:nvSpPr>
            <p:spPr>
              <a:xfrm>
                <a:off x="6891347" y="5732752"/>
                <a:ext cx="4452730" cy="523220"/>
              </a:xfrm>
              <a:prstGeom prst="rect">
                <a:avLst/>
              </a:prstGeom>
            </p:spPr>
            <p:txBody>
              <a:bodyPr wrap="square">
                <a:spAutoFit/>
              </a:bodyPr>
              <a:lstStyle/>
              <a:p>
                <a:r>
                  <a:rPr lang="fr-FR" sz="1400" b="1" i="1" dirty="0">
                    <a:latin typeface="Times New Roman" panose="02020603050405020304" pitchFamily="18" charset="0"/>
                    <a:ea typeface="Times New Roman" panose="02020603050405020304" pitchFamily="18" charset="0"/>
                  </a:rPr>
                  <a:t>Renforcement des capacités des chercheurs et amélioration des connaissances et des pratiques des groupes cibles</a:t>
                </a:r>
                <a:r>
                  <a:rPr lang="fr-FR" sz="1400" dirty="0">
                    <a:effectLst/>
                  </a:rPr>
                  <a:t> </a:t>
                </a:r>
                <a:r>
                  <a:rPr lang="fr-FR" sz="1400" b="1" dirty="0">
                    <a:effectLst/>
                    <a:latin typeface="Times New Roman" panose="02020603050405020304" pitchFamily="18" charset="0"/>
                    <a:cs typeface="Times New Roman" panose="02020603050405020304" pitchFamily="18" charset="0"/>
                  </a:rPr>
                  <a:t>(UAC)</a:t>
                </a:r>
                <a:endParaRPr lang="fr-FR" sz="1400" b="1" dirty="0">
                  <a:latin typeface="Times New Roman" panose="02020603050405020304" pitchFamily="18" charset="0"/>
                  <a:cs typeface="Times New Roman" panose="02020603050405020304" pitchFamily="18" charset="0"/>
                </a:endParaRPr>
              </a:p>
            </p:txBody>
          </p:sp>
        </p:grpSp>
        <p:sp>
          <p:nvSpPr>
            <p:cNvPr id="38" name="ZoneTexte 37">
              <a:extLst>
                <a:ext uri="{FF2B5EF4-FFF2-40B4-BE49-F238E27FC236}">
                  <a16:creationId xmlns:a16="http://schemas.microsoft.com/office/drawing/2014/main" xmlns="" id="{26FF4CB2-6B7A-2346-AC7C-EE165C35B060}"/>
                </a:ext>
              </a:extLst>
            </p:cNvPr>
            <p:cNvSpPr txBox="1"/>
            <p:nvPr/>
          </p:nvSpPr>
          <p:spPr>
            <a:xfrm>
              <a:off x="6169291" y="5530759"/>
              <a:ext cx="5215557" cy="461665"/>
            </a:xfrm>
            <a:prstGeom prst="rect">
              <a:avLst/>
            </a:prstGeom>
            <a:noFill/>
          </p:spPr>
          <p:txBody>
            <a:bodyPr wrap="square" rtlCol="0">
              <a:spAutoFit/>
            </a:bodyPr>
            <a:lstStyle/>
            <a:p>
              <a:pPr marL="171450" indent="-171450" algn="just">
                <a:buFontTx/>
                <a:buChar char="-"/>
              </a:pPr>
              <a:r>
                <a:rPr lang="fr-CA" sz="1200" dirty="0">
                  <a:latin typeface="Times New Roman" panose="02020603050405020304" pitchFamily="18" charset="0"/>
                  <a:cs typeface="Times New Roman" panose="02020603050405020304" pitchFamily="18" charset="0"/>
                </a:rPr>
                <a:t>Renforcer les capacités de recherche en sciences sociales dans le domaine halieutique et améliorer les connaissances et les pratiques des groupes cibles</a:t>
              </a:r>
              <a:r>
                <a:rPr lang="fr-FR" sz="1200" dirty="0">
                  <a:effectLst/>
                  <a:latin typeface="Times New Roman" panose="02020603050405020304" pitchFamily="18" charset="0"/>
                  <a:cs typeface="Times New Roman" panose="02020603050405020304" pitchFamily="18" charset="0"/>
                </a:rPr>
                <a:t> </a:t>
              </a:r>
              <a:endParaRPr lang="fr-FR" sz="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96363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71222879-B559-2646-B877-197FC3CFD606}"/>
              </a:ext>
            </a:extLst>
          </p:cNvPr>
          <p:cNvSpPr txBox="1"/>
          <p:nvPr/>
        </p:nvSpPr>
        <p:spPr>
          <a:xfrm>
            <a:off x="235228" y="218938"/>
            <a:ext cx="5105398"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4. ACTIVITES ET METHODES (2.2)</a:t>
            </a:r>
          </a:p>
        </p:txBody>
      </p:sp>
      <p:cxnSp>
        <p:nvCxnSpPr>
          <p:cNvPr id="3" name="Connecteur droit 2">
            <a:extLst>
              <a:ext uri="{FF2B5EF4-FFF2-40B4-BE49-F238E27FC236}">
                <a16:creationId xmlns:a16="http://schemas.microsoft.com/office/drawing/2014/main" xmlns="" id="{046D9ED6-4FB2-AF4B-A330-C817293DEF41}"/>
              </a:ext>
            </a:extLst>
          </p:cNvPr>
          <p:cNvCxnSpPr>
            <a:cxnSpLocks/>
          </p:cNvCxnSpPr>
          <p:nvPr/>
        </p:nvCxnSpPr>
        <p:spPr>
          <a:xfrm flipH="1" flipV="1">
            <a:off x="235228" y="741293"/>
            <a:ext cx="3698182" cy="14167"/>
          </a:xfrm>
          <a:prstGeom prst="line">
            <a:avLst/>
          </a:prstGeom>
        </p:spPr>
        <p:style>
          <a:lnRef idx="1">
            <a:schemeClr val="dk1"/>
          </a:lnRef>
          <a:fillRef idx="0">
            <a:schemeClr val="dk1"/>
          </a:fillRef>
          <a:effectRef idx="0">
            <a:schemeClr val="dk1"/>
          </a:effectRef>
          <a:fontRef idx="minor">
            <a:schemeClr val="tx1"/>
          </a:fontRef>
        </p:style>
      </p:cxnSp>
      <p:grpSp>
        <p:nvGrpSpPr>
          <p:cNvPr id="4" name="Groupe 3">
            <a:extLst>
              <a:ext uri="{FF2B5EF4-FFF2-40B4-BE49-F238E27FC236}">
                <a16:creationId xmlns:a16="http://schemas.microsoft.com/office/drawing/2014/main" xmlns="" id="{63B107B4-351C-684F-BEDC-A8C1AD81363D}"/>
              </a:ext>
            </a:extLst>
          </p:cNvPr>
          <p:cNvGrpSpPr/>
          <p:nvPr/>
        </p:nvGrpSpPr>
        <p:grpSpPr>
          <a:xfrm>
            <a:off x="155124" y="1997569"/>
            <a:ext cx="5290929" cy="3591340"/>
            <a:chOff x="0" y="0"/>
            <a:chExt cx="6011545" cy="3013217"/>
          </a:xfrm>
        </p:grpSpPr>
        <p:sp>
          <p:nvSpPr>
            <p:cNvPr id="5" name="Rectangle 4">
              <a:extLst>
                <a:ext uri="{FF2B5EF4-FFF2-40B4-BE49-F238E27FC236}">
                  <a16:creationId xmlns:a16="http://schemas.microsoft.com/office/drawing/2014/main" xmlns="" id="{AD3933FE-92B8-7349-8DCC-660794D06B91}"/>
                </a:ext>
              </a:extLst>
            </p:cNvPr>
            <p:cNvSpPr>
              <a:spLocks noChangeAspect="1" noEditPoints="1" noChangeArrowheads="1" noChangeShapeType="1" noTextEdit="1"/>
            </p:cNvSpPr>
            <p:nvPr/>
          </p:nvSpPr>
          <p:spPr bwMode="auto">
            <a:xfrm>
              <a:off x="0" y="0"/>
              <a:ext cx="6011545" cy="30132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fr-FR"/>
            </a:p>
          </p:txBody>
        </p:sp>
        <p:sp>
          <p:nvSpPr>
            <p:cNvPr id="6" name="Text Box 45">
              <a:extLst>
                <a:ext uri="{FF2B5EF4-FFF2-40B4-BE49-F238E27FC236}">
                  <a16:creationId xmlns:a16="http://schemas.microsoft.com/office/drawing/2014/main" xmlns="" id="{12CDDF93-E355-3A46-B525-061B77C5111E}"/>
                </a:ext>
              </a:extLst>
            </p:cNvPr>
            <p:cNvSpPr txBox="1">
              <a:spLocks noChangeAspect="1" noEditPoints="1" noChangeArrowheads="1" noChangeShapeType="1" noTextEdit="1"/>
            </p:cNvSpPr>
            <p:nvPr/>
          </p:nvSpPr>
          <p:spPr bwMode="auto">
            <a:xfrm>
              <a:off x="177800" y="2667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dirty="0">
                  <a:effectLst/>
                  <a:latin typeface="Times New Roman" panose="02020603050405020304" pitchFamily="18" charset="0"/>
                  <a:ea typeface="Times New Roman" panose="02020603050405020304" pitchFamily="18" charset="0"/>
                </a:rPr>
                <a:t>Activité A1</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CA" sz="1000" b="1"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CA" sz="1000" dirty="0">
                  <a:effectLst/>
                  <a:latin typeface="Times New Roman" panose="02020603050405020304" pitchFamily="18" charset="0"/>
                  <a:ea typeface="Times New Roman" panose="02020603050405020304" pitchFamily="18" charset="0"/>
                </a:rPr>
                <a:t>Tâche A1.1 Analyse de la consommation 2030</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CA" sz="1000" dirty="0">
                  <a:effectLst/>
                  <a:latin typeface="Times New Roman" panose="02020603050405020304" pitchFamily="18" charset="0"/>
                  <a:ea typeface="Times New Roman" panose="02020603050405020304" pitchFamily="18" charset="0"/>
                </a:rPr>
                <a:t>Tâche A1.2 Filière</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CA" sz="1000" dirty="0">
                  <a:effectLst/>
                  <a:latin typeface="Times New Roman" panose="02020603050405020304" pitchFamily="18" charset="0"/>
                  <a:ea typeface="Times New Roman" panose="02020603050405020304" pitchFamily="18" charset="0"/>
                </a:rPr>
                <a:t>Tâche A1.3 </a:t>
              </a:r>
              <a:r>
                <a:rPr lang="fr-CA" sz="900" dirty="0">
                  <a:effectLst/>
                  <a:latin typeface="Times New Roman" panose="02020603050405020304" pitchFamily="18" charset="0"/>
                  <a:ea typeface="Times New Roman" panose="02020603050405020304" pitchFamily="18" charset="0"/>
                </a:rPr>
                <a:t>Migration</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CA" sz="1000" dirty="0">
                  <a:effectLst/>
                  <a:latin typeface="Times New Roman" panose="02020603050405020304" pitchFamily="18" charset="0"/>
                  <a:ea typeface="Times New Roman" panose="02020603050405020304" pitchFamily="18" charset="0"/>
                </a:rPr>
                <a:t>Tâche A1.4 Colloque</a:t>
              </a:r>
              <a:endParaRPr lang="fr-FR" sz="1200" dirty="0">
                <a:effectLst/>
                <a:latin typeface="Times New Roman" panose="02020603050405020304" pitchFamily="18" charset="0"/>
                <a:ea typeface="Times New Roman" panose="02020603050405020304" pitchFamily="18" charset="0"/>
              </a:endParaRPr>
            </a:p>
          </p:txBody>
        </p:sp>
        <p:sp>
          <p:nvSpPr>
            <p:cNvPr id="7" name="Text Box 46">
              <a:extLst>
                <a:ext uri="{FF2B5EF4-FFF2-40B4-BE49-F238E27FC236}">
                  <a16:creationId xmlns:a16="http://schemas.microsoft.com/office/drawing/2014/main" xmlns="" id="{3C2C180C-A444-A541-B4DD-32FB2C6FA95E}"/>
                </a:ext>
              </a:extLst>
            </p:cNvPr>
            <p:cNvSpPr txBox="1">
              <a:spLocks noChangeAspect="1" noEditPoints="1" noChangeArrowheads="1" noChangeShapeType="1" noTextEdit="1"/>
            </p:cNvSpPr>
            <p:nvPr/>
          </p:nvSpPr>
          <p:spPr bwMode="auto">
            <a:xfrm>
              <a:off x="3987800" y="3048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a:effectLst/>
                  <a:latin typeface="Times New Roman" panose="02020603050405020304" pitchFamily="18" charset="0"/>
                  <a:ea typeface="Times New Roman" panose="02020603050405020304" pitchFamily="18" charset="0"/>
                </a:rPr>
                <a:t>Activité A2</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b="1">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A2.1 Atelier coordination</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A2.2 Communication</a:t>
              </a:r>
              <a:endParaRPr lang="fr-FR" sz="1200">
                <a:effectLst/>
                <a:latin typeface="Times New Roman" panose="02020603050405020304" pitchFamily="18" charset="0"/>
                <a:ea typeface="Times New Roman" panose="02020603050405020304" pitchFamily="18" charset="0"/>
              </a:endParaRPr>
            </a:p>
          </p:txBody>
        </p:sp>
        <p:sp>
          <p:nvSpPr>
            <p:cNvPr id="8" name="Text Box 39">
              <a:extLst>
                <a:ext uri="{FF2B5EF4-FFF2-40B4-BE49-F238E27FC236}">
                  <a16:creationId xmlns:a16="http://schemas.microsoft.com/office/drawing/2014/main" xmlns="" id="{45D0518D-2313-3747-913A-4303F2AE38E9}"/>
                </a:ext>
              </a:extLst>
            </p:cNvPr>
            <p:cNvSpPr txBox="1">
              <a:spLocks noChangeAspect="1" noEditPoints="1" noChangeArrowheads="1" noChangeShapeType="1" noTextEdit="1"/>
            </p:cNvSpPr>
            <p:nvPr/>
          </p:nvSpPr>
          <p:spPr bwMode="auto">
            <a:xfrm>
              <a:off x="2120900" y="1930400"/>
              <a:ext cx="1939925" cy="9988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CA" sz="1000" b="1">
                  <a:effectLst/>
                  <a:latin typeface="Times New Roman" panose="02020603050405020304" pitchFamily="18" charset="0"/>
                  <a:ea typeface="Times New Roman" panose="02020603050405020304" pitchFamily="18" charset="0"/>
                </a:rPr>
                <a:t>Activité A3</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b="1">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A3.1 Capacité de recherche</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CA" sz="1000">
                  <a:effectLst/>
                  <a:latin typeface="Times New Roman" panose="02020603050405020304" pitchFamily="18" charset="0"/>
                  <a:ea typeface="Times New Roman" panose="02020603050405020304" pitchFamily="18" charset="0"/>
                </a:rPr>
                <a:t>Tâche A3.2 Connaissance et pratique </a:t>
              </a:r>
              <a:endParaRPr lang="fr-FR" sz="1200">
                <a:effectLst/>
                <a:latin typeface="Times New Roman" panose="02020603050405020304" pitchFamily="18" charset="0"/>
                <a:ea typeface="Times New Roman" panose="02020603050405020304" pitchFamily="18" charset="0"/>
              </a:endParaRPr>
            </a:p>
          </p:txBody>
        </p:sp>
        <p:sp>
          <p:nvSpPr>
            <p:cNvPr id="9" name="Arc 43">
              <a:extLst>
                <a:ext uri="{FF2B5EF4-FFF2-40B4-BE49-F238E27FC236}">
                  <a16:creationId xmlns:a16="http://schemas.microsoft.com/office/drawing/2014/main" xmlns="" id="{D8BBB566-6DD1-3D44-8CDB-9DD8E7C6CEC1}"/>
                </a:ext>
              </a:extLst>
            </p:cNvPr>
            <p:cNvSpPr>
              <a:spLocks noChangeAspect="1" noEditPoints="1" noChangeArrowheads="1" noChangeShapeType="1" noTextEdit="1"/>
            </p:cNvSpPr>
            <p:nvPr/>
          </p:nvSpPr>
          <p:spPr bwMode="auto">
            <a:xfrm rot="15907124" flipH="1">
              <a:off x="736600" y="1358900"/>
              <a:ext cx="1314450" cy="1194435"/>
            </a:xfrm>
            <a:custGeom>
              <a:avLst/>
              <a:gdLst>
                <a:gd name="T0" fmla="*/ 0 w 21600"/>
                <a:gd name="T1" fmla="*/ 0 h 21600"/>
                <a:gd name="T2" fmla="*/ 79989759 w 21600"/>
                <a:gd name="T3" fmla="*/ 66049767 h 21600"/>
                <a:gd name="T4" fmla="*/ 0 w 21600"/>
                <a:gd name="T5" fmla="*/ 6604976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0" name="Arc 41">
              <a:extLst>
                <a:ext uri="{FF2B5EF4-FFF2-40B4-BE49-F238E27FC236}">
                  <a16:creationId xmlns:a16="http://schemas.microsoft.com/office/drawing/2014/main" xmlns="" id="{B1851613-25B9-EB41-AB40-B0C7628770C9}"/>
                </a:ext>
              </a:extLst>
            </p:cNvPr>
            <p:cNvSpPr>
              <a:spLocks noChangeAspect="1" noEditPoints="1" noChangeArrowheads="1" noChangeShapeType="1" noTextEdit="1"/>
            </p:cNvSpPr>
            <p:nvPr/>
          </p:nvSpPr>
          <p:spPr bwMode="auto">
            <a:xfrm rot="10653560" flipH="1">
              <a:off x="4152900" y="1422400"/>
              <a:ext cx="1236980" cy="1163320"/>
            </a:xfrm>
            <a:custGeom>
              <a:avLst/>
              <a:gdLst>
                <a:gd name="T0" fmla="*/ 0 w 21600"/>
                <a:gd name="T1" fmla="*/ 0 h 21600"/>
                <a:gd name="T2" fmla="*/ 70838867 w 21600"/>
                <a:gd name="T3" fmla="*/ 62653399 h 21600"/>
                <a:gd name="T4" fmla="*/ 0 w 21600"/>
                <a:gd name="T5" fmla="*/ 62653399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cxnSp>
          <p:nvCxnSpPr>
            <p:cNvPr id="11" name="AutoShape 47">
              <a:extLst>
                <a:ext uri="{FF2B5EF4-FFF2-40B4-BE49-F238E27FC236}">
                  <a16:creationId xmlns:a16="http://schemas.microsoft.com/office/drawing/2014/main" xmlns="" id="{941391B6-3DC5-C545-ADD3-06767ECA8ECF}"/>
                </a:ext>
              </a:extLst>
            </p:cNvPr>
            <p:cNvCxnSpPr>
              <a:cxnSpLocks noChangeAspect="1" noEditPoints="1" noChangeArrowheads="1" noChangeShapeType="1"/>
            </p:cNvCxnSpPr>
            <p:nvPr/>
          </p:nvCxnSpPr>
          <p:spPr bwMode="auto">
            <a:xfrm>
              <a:off x="2197100" y="444500"/>
              <a:ext cx="1717675" cy="158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2" name="Text Box 42">
              <a:extLst>
                <a:ext uri="{FF2B5EF4-FFF2-40B4-BE49-F238E27FC236}">
                  <a16:creationId xmlns:a16="http://schemas.microsoft.com/office/drawing/2014/main" xmlns="" id="{06E236E0-5DD5-B64B-9F14-B64B8F22486E}"/>
                </a:ext>
              </a:extLst>
            </p:cNvPr>
            <p:cNvSpPr txBox="1">
              <a:spLocks noChangeAspect="1" noEditPoints="1" noChangeArrowheads="1" noChangeShapeType="1" noTextEdit="1"/>
            </p:cNvSpPr>
            <p:nvPr/>
          </p:nvSpPr>
          <p:spPr bwMode="auto">
            <a:xfrm>
              <a:off x="4406900" y="1625600"/>
              <a:ext cx="1382395" cy="792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Amélioration des avis scientifiques et donc du rôle de la recherche pour la prise de décision. Augmentation de la capacité de la recherche à intervenir auprès des groupes cibles.</a:t>
              </a:r>
              <a:endParaRPr lang="fr-FR" sz="1200">
                <a:effectLst/>
                <a:latin typeface="Times New Roman" panose="02020603050405020304" pitchFamily="18" charset="0"/>
                <a:ea typeface="Times New Roman" panose="02020603050405020304" pitchFamily="18" charset="0"/>
              </a:endParaRPr>
            </a:p>
          </p:txBody>
        </p:sp>
        <p:pic>
          <p:nvPicPr>
            <p:cNvPr id="13" name="Image 12" descr="CREPPAO validé">
              <a:extLst>
                <a:ext uri="{FF2B5EF4-FFF2-40B4-BE49-F238E27FC236}">
                  <a16:creationId xmlns:a16="http://schemas.microsoft.com/office/drawing/2014/main" xmlns="" id="{614AEAFC-0D58-594E-BBEC-177DEFE18A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1900" y="673100"/>
              <a:ext cx="1115060" cy="1051560"/>
            </a:xfrm>
            <a:prstGeom prst="rect">
              <a:avLst/>
            </a:prstGeom>
            <a:noFill/>
            <a:ln>
              <a:noFill/>
            </a:ln>
          </p:spPr>
        </p:pic>
        <p:sp>
          <p:nvSpPr>
            <p:cNvPr id="14" name="Text Box 40">
              <a:extLst>
                <a:ext uri="{FF2B5EF4-FFF2-40B4-BE49-F238E27FC236}">
                  <a16:creationId xmlns:a16="http://schemas.microsoft.com/office/drawing/2014/main" xmlns="" id="{C14BECBD-1D86-204B-A39C-4CC91770886C}"/>
                </a:ext>
              </a:extLst>
            </p:cNvPr>
            <p:cNvSpPr txBox="1">
              <a:spLocks noChangeAspect="1" noEditPoints="1" noChangeArrowheads="1" noChangeShapeType="1" noTextEdit="1"/>
            </p:cNvSpPr>
            <p:nvPr/>
          </p:nvSpPr>
          <p:spPr bwMode="auto">
            <a:xfrm>
              <a:off x="525145" y="2086482"/>
              <a:ext cx="1070610" cy="7188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Recherche participative et échanges informationnels et avec les groupes cibles </a:t>
              </a:r>
              <a:endParaRPr lang="fr-FR" sz="1200">
                <a:effectLst/>
                <a:latin typeface="Times New Roman" panose="02020603050405020304" pitchFamily="18" charset="0"/>
                <a:ea typeface="Times New Roman" panose="02020603050405020304" pitchFamily="18" charset="0"/>
              </a:endParaRPr>
            </a:p>
            <a:p>
              <a:pPr>
                <a:spcAft>
                  <a:spcPts val="0"/>
                </a:spcAft>
              </a:pPr>
              <a:r>
                <a:rPr lang="fr-CA" sz="700">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
          <p:nvSpPr>
            <p:cNvPr id="15" name="Text Box 48">
              <a:extLst>
                <a:ext uri="{FF2B5EF4-FFF2-40B4-BE49-F238E27FC236}">
                  <a16:creationId xmlns:a16="http://schemas.microsoft.com/office/drawing/2014/main" xmlns="" id="{8E41A584-49D1-E14D-8716-35235477C1C1}"/>
                </a:ext>
              </a:extLst>
            </p:cNvPr>
            <p:cNvSpPr txBox="1">
              <a:spLocks noChangeAspect="1" noEditPoints="1" noChangeArrowheads="1" noChangeShapeType="1" noTextEdit="1"/>
            </p:cNvSpPr>
            <p:nvPr/>
          </p:nvSpPr>
          <p:spPr bwMode="auto">
            <a:xfrm>
              <a:off x="2730500" y="152400"/>
              <a:ext cx="774700" cy="4051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CA" sz="700">
                  <a:effectLst/>
                  <a:latin typeface="Times New Roman" panose="02020603050405020304" pitchFamily="18" charset="0"/>
                  <a:ea typeface="Times New Roman" panose="02020603050405020304" pitchFamily="18" charset="0"/>
                </a:rPr>
                <a:t>Amélioration de l’effectivité de la recherche</a:t>
              </a:r>
              <a:endParaRPr lang="fr-FR" sz="1200">
                <a:effectLst/>
                <a:latin typeface="Times New Roman" panose="02020603050405020304" pitchFamily="18" charset="0"/>
                <a:ea typeface="Times New Roman" panose="02020603050405020304" pitchFamily="18" charset="0"/>
              </a:endParaRPr>
            </a:p>
          </p:txBody>
        </p:sp>
      </p:grpSp>
      <p:sp>
        <p:nvSpPr>
          <p:cNvPr id="17" name="Rectangle 16">
            <a:extLst>
              <a:ext uri="{FF2B5EF4-FFF2-40B4-BE49-F238E27FC236}">
                <a16:creationId xmlns:a16="http://schemas.microsoft.com/office/drawing/2014/main" xmlns="" id="{E9CC5EC9-F7C8-0F4E-B97B-862173D34B00}"/>
              </a:ext>
            </a:extLst>
          </p:cNvPr>
          <p:cNvSpPr/>
          <p:nvPr/>
        </p:nvSpPr>
        <p:spPr>
          <a:xfrm>
            <a:off x="141872" y="918830"/>
            <a:ext cx="6096000" cy="584775"/>
          </a:xfrm>
          <a:prstGeom prst="rect">
            <a:avLst/>
          </a:prstGeom>
        </p:spPr>
        <p:txBody>
          <a:bodyPr>
            <a:spAutoFit/>
          </a:bodyPr>
          <a:lstStyle/>
          <a:p>
            <a:r>
              <a:rPr lang="fr-FR" sz="1600" b="1" dirty="0">
                <a:latin typeface="Times New Roman" panose="02020603050405020304" pitchFamily="18" charset="0"/>
                <a:ea typeface="Times New Roman" panose="02020603050405020304" pitchFamily="18" charset="0"/>
                <a:cs typeface="Times New Roman" panose="02020603050405020304" pitchFamily="18" charset="0"/>
              </a:rPr>
              <a:t>Pour ce qui est des méthodes, celles-ci sont propres à chaque tâche…</a:t>
            </a:r>
            <a:r>
              <a:rPr lang="fr-FR" sz="1600" b="1" dirty="0">
                <a:effectLst/>
                <a:latin typeface="Times New Roman" panose="02020603050405020304" pitchFamily="18" charset="0"/>
                <a:cs typeface="Times New Roman" panose="02020603050405020304" pitchFamily="18" charset="0"/>
              </a:rPr>
              <a:t> </a:t>
            </a:r>
            <a:endParaRPr lang="fr-FR" sz="1600" b="1" dirty="0">
              <a:latin typeface="Times New Roman" panose="02020603050405020304" pitchFamily="18" charset="0"/>
              <a:cs typeface="Times New Roman" panose="02020603050405020304" pitchFamily="18" charset="0"/>
            </a:endParaRPr>
          </a:p>
        </p:txBody>
      </p:sp>
      <p:sp>
        <p:nvSpPr>
          <p:cNvPr id="18" name="ZoneTexte 17">
            <a:extLst>
              <a:ext uri="{FF2B5EF4-FFF2-40B4-BE49-F238E27FC236}">
                <a16:creationId xmlns:a16="http://schemas.microsoft.com/office/drawing/2014/main" xmlns="" id="{4175FCA8-4C7A-F542-A71D-740037139E18}"/>
              </a:ext>
            </a:extLst>
          </p:cNvPr>
          <p:cNvSpPr txBox="1"/>
          <p:nvPr/>
        </p:nvSpPr>
        <p:spPr>
          <a:xfrm>
            <a:off x="5698634" y="918830"/>
            <a:ext cx="6308035" cy="6093976"/>
          </a:xfrm>
          <a:prstGeom prst="rect">
            <a:avLst/>
          </a:prstGeom>
          <a:noFill/>
        </p:spPr>
        <p:txBody>
          <a:bodyPr wrap="square" rtlCol="0">
            <a:spAutoFit/>
          </a:bodyPr>
          <a:lstStyle/>
          <a:p>
            <a:pPr marL="171450" indent="-171450">
              <a:buFontTx/>
              <a:buChar char="-"/>
            </a:pPr>
            <a:r>
              <a:rPr lang="fr-FR" sz="1400" dirty="0">
                <a:latin typeface="Times New Roman" panose="02020603050405020304" pitchFamily="18" charset="0"/>
                <a:cs typeface="Times New Roman" panose="02020603050405020304" pitchFamily="18" charset="0"/>
              </a:rPr>
              <a:t>Tâche A1.1 se fera en ayant recours à la méthode prospective développée par la FAO lors de l’estimation de la consommation dans le monde en 2015 et 2030.</a:t>
            </a:r>
            <a:endParaRPr lang="fr-FR" sz="1400" dirty="0">
              <a:effectLst/>
              <a:latin typeface="Times New Roman" panose="02020603050405020304" pitchFamily="18" charset="0"/>
              <a:cs typeface="Times New Roman" panose="02020603050405020304" pitchFamily="18" charset="0"/>
            </a:endParaRPr>
          </a:p>
          <a:p>
            <a:pPr marL="171450" indent="-171450">
              <a:buFontTx/>
              <a:buChar char="-"/>
            </a:pPr>
            <a:endParaRPr lang="fr-FR" sz="1400" dirty="0">
              <a:effectLst/>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A1.2 la méthode d’analyse des filières se réfère à celle développée par la FAO, l’UNEP et l’UNIDO. </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A1.3 la méthode qui sera employée est issue du travail réalisé dans le cadre du projet MIRAGE relatif à l’étude des effets de la pêche migrante dans l’espace CSRP.</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A1.4 l’organisation du colloque international se fera selon les règles standard d’organisation de tels évènements. </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A2.1 Le travail s’appuiera sur la méthode développée dans deux programmes de recherche européens en coopération ISTAM et ECOST. </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2.2 Le modèle, très fonctionnel, développé par le programme européen en coopération </a:t>
            </a:r>
            <a:r>
              <a:rPr lang="fr-FR" sz="1400" dirty="0" smtClean="0">
                <a:latin typeface="Times New Roman" panose="02020603050405020304" pitchFamily="18" charset="0"/>
                <a:cs typeface="Times New Roman" panose="02020603050405020304" pitchFamily="18" charset="0"/>
              </a:rPr>
              <a:t>SARNISSA (création d’un réseau de recherche en aquaculture durable) </a:t>
            </a:r>
            <a:r>
              <a:rPr lang="fr-FR" sz="1400" dirty="0">
                <a:latin typeface="Times New Roman" panose="02020603050405020304" pitchFamily="18" charset="0"/>
                <a:cs typeface="Times New Roman" panose="02020603050405020304" pitchFamily="18" charset="0"/>
              </a:rPr>
              <a:t>pourra être utilisé. </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3.1 Le renforcement des capacités de la recherche se fera selon une méthode déjà testée où un chercheur sera mis en cheville avec un directeur de recherche expérimenté dans la rédaction scientifique. </a:t>
            </a:r>
          </a:p>
          <a:p>
            <a:pPr marL="171450" indent="-171450">
              <a:buFontTx/>
              <a:buChar char="-"/>
            </a:pPr>
            <a:endParaRPr lang="fr-FR" sz="1400" dirty="0">
              <a:latin typeface="Times New Roman" panose="02020603050405020304" pitchFamily="18" charset="0"/>
              <a:cs typeface="Times New Roman" panose="02020603050405020304" pitchFamily="18" charset="0"/>
            </a:endParaRPr>
          </a:p>
          <a:p>
            <a:pPr marL="171450" indent="-171450">
              <a:buFontTx/>
              <a:buChar char="-"/>
            </a:pPr>
            <a:r>
              <a:rPr lang="fr-FR" sz="1400" dirty="0">
                <a:latin typeface="Times New Roman" panose="02020603050405020304" pitchFamily="18" charset="0"/>
                <a:cs typeface="Times New Roman" panose="02020603050405020304" pitchFamily="18" charset="0"/>
              </a:rPr>
              <a:t>Tâche 3.2 L’amélioration des connaissances et des pratiques se fera en ayant recours à une association au travail de terrain classique, un travail didactique portant sur le partage des connaissances et des pratiques. </a:t>
            </a:r>
          </a:p>
          <a:p>
            <a:endParaRPr lang="fr-FR" sz="1200" dirty="0">
              <a:effectLst/>
              <a:latin typeface="Times New Roman" panose="02020603050405020304" pitchFamily="18" charset="0"/>
              <a:cs typeface="Times New Roman" panose="02020603050405020304" pitchFamily="18" charset="0"/>
            </a:endParaRPr>
          </a:p>
        </p:txBody>
      </p:sp>
      <p:sp>
        <p:nvSpPr>
          <p:cNvPr id="19" name="Espace réservé du numéro de diapositive 24">
            <a:extLst>
              <a:ext uri="{FF2B5EF4-FFF2-40B4-BE49-F238E27FC236}">
                <a16:creationId xmlns:a16="http://schemas.microsoft.com/office/drawing/2014/main" xmlns="" id="{FB60E812-4A19-AE47-A127-03FD9F40124B}"/>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8</a:t>
            </a:fld>
            <a:endParaRPr lang="fr-FR" sz="1400" dirty="0">
              <a:solidFill>
                <a:schemeClr val="tx1"/>
              </a:solidFill>
            </a:endParaRPr>
          </a:p>
        </p:txBody>
      </p:sp>
    </p:spTree>
    <p:extLst>
      <p:ext uri="{BB962C8B-B14F-4D97-AF65-F5344CB8AC3E}">
        <p14:creationId xmlns:p14="http://schemas.microsoft.com/office/powerpoint/2010/main" val="331459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52824E8F-3936-314B-B7F8-8CB3626F75E3}"/>
              </a:ext>
            </a:extLst>
          </p:cNvPr>
          <p:cNvSpPr txBox="1"/>
          <p:nvPr/>
        </p:nvSpPr>
        <p:spPr>
          <a:xfrm>
            <a:off x="235228" y="216592"/>
            <a:ext cx="5105398" cy="40011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6. PROCEDURES DE SUIVI(1/1)</a:t>
            </a:r>
          </a:p>
        </p:txBody>
      </p:sp>
      <p:cxnSp>
        <p:nvCxnSpPr>
          <p:cNvPr id="3" name="Connecteur droit 2">
            <a:extLst>
              <a:ext uri="{FF2B5EF4-FFF2-40B4-BE49-F238E27FC236}">
                <a16:creationId xmlns:a16="http://schemas.microsoft.com/office/drawing/2014/main" xmlns="" id="{C0793E0D-A71E-204E-9329-BBDF117AF6A5}"/>
              </a:ext>
            </a:extLst>
          </p:cNvPr>
          <p:cNvCxnSpPr>
            <a:cxnSpLocks/>
          </p:cNvCxnSpPr>
          <p:nvPr/>
        </p:nvCxnSpPr>
        <p:spPr>
          <a:xfrm flipH="1" flipV="1">
            <a:off x="235228" y="900319"/>
            <a:ext cx="3698182" cy="14167"/>
          </a:xfrm>
          <a:prstGeom prst="line">
            <a:avLst/>
          </a:prstGeom>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xmlns="" id="{E5936280-D26E-4D44-AED6-85F7991F5980}"/>
              </a:ext>
            </a:extLst>
          </p:cNvPr>
          <p:cNvSpPr/>
          <p:nvPr/>
        </p:nvSpPr>
        <p:spPr>
          <a:xfrm>
            <a:off x="1073424" y="1549631"/>
            <a:ext cx="4479235" cy="2425148"/>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21590" indent="-228600" algn="just">
              <a:spcAft>
                <a:spcPts val="600"/>
              </a:spcAft>
            </a:pPr>
            <a:r>
              <a:rPr lang="fr-FR" sz="1400" b="1" dirty="0">
                <a:latin typeface="Times New Roman" panose="02020603050405020304" pitchFamily="18" charset="0"/>
                <a:ea typeface="Times New Roman" panose="02020603050405020304" pitchFamily="18" charset="0"/>
              </a:rPr>
              <a:t>Un comité de pilotage </a:t>
            </a:r>
            <a:r>
              <a:rPr lang="fr-FR" sz="1400" dirty="0">
                <a:latin typeface="Times New Roman" panose="02020603050405020304" pitchFamily="18" charset="0"/>
                <a:ea typeface="Times New Roman" panose="02020603050405020304" pitchFamily="18" charset="0"/>
              </a:rPr>
              <a:t>mis en place pour superviser et approuver l’orientation générale et la ligne de conduite de l’action GREPPAO. Il se réunira au moins deux fois par an (notamment par vidéo-conférence) et sera composé de :</a:t>
            </a:r>
            <a:endParaRPr lang="fr-FR"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pPr>
            <a:r>
              <a:rPr lang="fr-FR" sz="1400" dirty="0">
                <a:latin typeface="Times New Roman" panose="02020603050405020304" pitchFamily="18" charset="0"/>
                <a:ea typeface="Times New Roman" panose="02020603050405020304" pitchFamily="18" charset="0"/>
              </a:rPr>
              <a:t>Un représentant du programme PESCAO </a:t>
            </a:r>
            <a:endParaRPr lang="fr-FR"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pPr>
            <a:r>
              <a:rPr lang="fr-FR" sz="1400" dirty="0">
                <a:latin typeface="Times New Roman" panose="02020603050405020304" pitchFamily="18" charset="0"/>
                <a:ea typeface="Times New Roman" panose="02020603050405020304" pitchFamily="18" charset="0"/>
              </a:rPr>
              <a:t>Un représentant de chaque organisation régionale des pêches (CSRP et CPCO)   </a:t>
            </a:r>
            <a:endParaRPr lang="fr-FR"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pPr>
            <a:r>
              <a:rPr lang="fr-FR" sz="1400" dirty="0">
                <a:latin typeface="Times New Roman" panose="02020603050405020304" pitchFamily="18" charset="0"/>
                <a:ea typeface="Times New Roman" panose="02020603050405020304" pitchFamily="18" charset="0"/>
              </a:rPr>
              <a:t>Un représentant de la CEDEAO </a:t>
            </a:r>
            <a:endParaRPr lang="fr-FR"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pPr>
            <a:r>
              <a:rPr lang="fr-FR" sz="1400" dirty="0">
                <a:latin typeface="Times New Roman" panose="02020603050405020304" pitchFamily="18" charset="0"/>
                <a:ea typeface="Times New Roman" panose="02020603050405020304" pitchFamily="18" charset="0"/>
              </a:rPr>
              <a:t>Un représentant de l’UE  </a:t>
            </a:r>
            <a:endParaRPr lang="fr-FR" sz="14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pPr>
            <a:r>
              <a:rPr lang="fr-FR" sz="1400" dirty="0">
                <a:latin typeface="Times New Roman" panose="02020603050405020304" pitchFamily="18" charset="0"/>
                <a:ea typeface="Times New Roman" panose="02020603050405020304" pitchFamily="18" charset="0"/>
              </a:rPr>
              <a:t>Le demandeur principal </a:t>
            </a:r>
            <a:endParaRPr lang="fr-FR" sz="14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xmlns="" id="{FA8E4B3A-7094-714E-A6C6-CD4C6DE8CE30}"/>
              </a:ext>
            </a:extLst>
          </p:cNvPr>
          <p:cNvSpPr/>
          <p:nvPr/>
        </p:nvSpPr>
        <p:spPr>
          <a:xfrm>
            <a:off x="1073425" y="4159352"/>
            <a:ext cx="4479234" cy="2438400"/>
          </a:xfrm>
          <a:prstGeom prst="rect">
            <a:avLst/>
          </a:prstGeom>
          <a:ln w="38100">
            <a:solidFill>
              <a:schemeClr val="accent4">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1400" b="1" dirty="0">
                <a:latin typeface="Times New Roman" panose="02020603050405020304" pitchFamily="18" charset="0"/>
                <a:cs typeface="Times New Roman" panose="02020603050405020304" pitchFamily="18" charset="0"/>
              </a:rPr>
              <a:t>Un comité d’expertise technique et scientifique </a:t>
            </a:r>
            <a:r>
              <a:rPr lang="fr-FR" sz="1400" dirty="0">
                <a:latin typeface="Times New Roman" panose="02020603050405020304" pitchFamily="18" charset="0"/>
                <a:cs typeface="Times New Roman" panose="02020603050405020304" pitchFamily="18" charset="0"/>
              </a:rPr>
              <a:t>constitué au démarrage de l’action GREPPAO, associant à la fois les personnels techniques référents appartenant aux institutions de mise en œuvre et des experts extérieurs compétents dans les domaines visés par les activités de l’action GREPPAO (responsables des tâches et responsables des deux autres actions financées dans le cadre du PESCAO).</a:t>
            </a:r>
            <a:r>
              <a:rPr lang="fr-FR" sz="1400" dirty="0">
                <a:effectLst/>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A47BF089-1832-9B42-A631-54EF5225C429}"/>
              </a:ext>
            </a:extLst>
          </p:cNvPr>
          <p:cNvSpPr/>
          <p:nvPr/>
        </p:nvSpPr>
        <p:spPr>
          <a:xfrm>
            <a:off x="5804452" y="1548717"/>
            <a:ext cx="4744278" cy="2426062"/>
          </a:xfrm>
          <a:prstGeom prst="rect">
            <a:avLst/>
          </a:prstGeom>
          <a:solidFill>
            <a:schemeClr val="bg1"/>
          </a:solidFill>
          <a:ln w="38100">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fr-FR" sz="1400" b="1" dirty="0">
                <a:solidFill>
                  <a:schemeClr val="dk1"/>
                </a:solidFill>
                <a:latin typeface="Times New Roman" panose="02020603050405020304" pitchFamily="18" charset="0"/>
                <a:cs typeface="Times New Roman" panose="02020603050405020304" pitchFamily="18" charset="0"/>
              </a:rPr>
              <a:t>Un suivi technique et financier permanent </a:t>
            </a:r>
            <a:r>
              <a:rPr lang="fr-FR" sz="1400" dirty="0">
                <a:solidFill>
                  <a:schemeClr val="dk1"/>
                </a:solidFill>
                <a:latin typeface="Times New Roman" panose="02020603050405020304" pitchFamily="18" charset="0"/>
                <a:cs typeface="Times New Roman" panose="02020603050405020304" pitchFamily="18" charset="0"/>
              </a:rPr>
              <a:t>demeure un processus continu et partie intégrante des responsabilités du </a:t>
            </a:r>
            <a:r>
              <a:rPr lang="fr-FR" sz="1400" dirty="0">
                <a:solidFill>
                  <a:schemeClr val="tx1"/>
                </a:solidFill>
                <a:latin typeface="Times New Roman" panose="02020603050405020304" pitchFamily="18" charset="0"/>
                <a:cs typeface="Times New Roman" panose="02020603050405020304" pitchFamily="18" charset="0"/>
              </a:rPr>
              <a:t>partenaire de mise en œuvre. A cet ef</a:t>
            </a:r>
            <a:r>
              <a:rPr lang="fr-FR" sz="1400" dirty="0">
                <a:solidFill>
                  <a:schemeClr val="dk1"/>
                </a:solidFill>
                <a:latin typeface="Times New Roman" panose="02020603050405020304" pitchFamily="18" charset="0"/>
                <a:cs typeface="Times New Roman" panose="02020603050405020304" pitchFamily="18" charset="0"/>
              </a:rPr>
              <a:t>fet, sera mis en place un système de suivi interne, technique et financier permanent pour l’action et élaborer régulièrement des rapports d’avancement </a:t>
            </a:r>
          </a:p>
        </p:txBody>
      </p:sp>
      <p:sp>
        <p:nvSpPr>
          <p:cNvPr id="9" name="Rectangle 8">
            <a:extLst>
              <a:ext uri="{FF2B5EF4-FFF2-40B4-BE49-F238E27FC236}">
                <a16:creationId xmlns:a16="http://schemas.microsoft.com/office/drawing/2014/main" xmlns="" id="{C00C087A-DDC2-764F-9D99-EEDA1C3E44F5}"/>
              </a:ext>
            </a:extLst>
          </p:cNvPr>
          <p:cNvSpPr/>
          <p:nvPr/>
        </p:nvSpPr>
        <p:spPr>
          <a:xfrm>
            <a:off x="5897217" y="4159352"/>
            <a:ext cx="4651513" cy="2438400"/>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fr-FR" sz="1400" dirty="0">
                <a:solidFill>
                  <a:schemeClr val="dk1"/>
                </a:solidFill>
                <a:latin typeface="Times New Roman" panose="02020603050405020304" pitchFamily="18" charset="0"/>
                <a:cs typeface="Times New Roman" panose="02020603050405020304" pitchFamily="18" charset="0"/>
              </a:rPr>
              <a:t>Visite de suivi de projet par la commission UE</a:t>
            </a:r>
          </a:p>
        </p:txBody>
      </p:sp>
      <p:sp>
        <p:nvSpPr>
          <p:cNvPr id="11" name="ZoneTexte 10">
            <a:extLst>
              <a:ext uri="{FF2B5EF4-FFF2-40B4-BE49-F238E27FC236}">
                <a16:creationId xmlns:a16="http://schemas.microsoft.com/office/drawing/2014/main" xmlns="" id="{9A6303AD-1478-1847-8278-7B985021B439}"/>
              </a:ext>
            </a:extLst>
          </p:cNvPr>
          <p:cNvSpPr txBox="1"/>
          <p:nvPr/>
        </p:nvSpPr>
        <p:spPr>
          <a:xfrm>
            <a:off x="2787927" y="940119"/>
            <a:ext cx="4015407" cy="369332"/>
          </a:xfrm>
          <a:prstGeom prst="rect">
            <a:avLst/>
          </a:prstGeom>
          <a:noFill/>
        </p:spPr>
        <p:txBody>
          <a:bodyPr wrap="square" rtlCol="0">
            <a:spAutoFit/>
          </a:bodyPr>
          <a:lstStyle/>
          <a:p>
            <a:r>
              <a:rPr lang="fr-FR" i="1" dirty="0">
                <a:latin typeface="Times New Roman" panose="02020603050405020304" pitchFamily="18" charset="0"/>
                <a:cs typeface="Times New Roman" panose="02020603050405020304" pitchFamily="18" charset="0"/>
              </a:rPr>
              <a:t>4 étapes….</a:t>
            </a:r>
          </a:p>
        </p:txBody>
      </p:sp>
      <p:sp>
        <p:nvSpPr>
          <p:cNvPr id="12" name="Espace réservé du numéro de diapositive 24">
            <a:extLst>
              <a:ext uri="{FF2B5EF4-FFF2-40B4-BE49-F238E27FC236}">
                <a16:creationId xmlns:a16="http://schemas.microsoft.com/office/drawing/2014/main" xmlns="" id="{1245ACDF-EB43-B54B-9466-44AEE80C9675}"/>
              </a:ext>
            </a:extLst>
          </p:cNvPr>
          <p:cNvSpPr>
            <a:spLocks noGrp="1"/>
          </p:cNvSpPr>
          <p:nvPr>
            <p:ph type="sldNum" sz="quarter" idx="12"/>
          </p:nvPr>
        </p:nvSpPr>
        <p:spPr>
          <a:xfrm>
            <a:off x="8581610" y="6276341"/>
            <a:ext cx="2743200" cy="365125"/>
          </a:xfrm>
        </p:spPr>
        <p:txBody>
          <a:bodyPr/>
          <a:lstStyle/>
          <a:p>
            <a:fld id="{9ED59D09-5575-BF47-BA8C-5310BD7F076E}" type="slidenum">
              <a:rPr lang="fr-FR" sz="1400" smtClean="0">
                <a:solidFill>
                  <a:schemeClr val="tx1"/>
                </a:solidFill>
              </a:rPr>
              <a:t>9</a:t>
            </a:fld>
            <a:endParaRPr lang="fr-FR" sz="1400" dirty="0">
              <a:solidFill>
                <a:schemeClr val="tx1"/>
              </a:solidFill>
            </a:endParaRPr>
          </a:p>
        </p:txBody>
      </p:sp>
    </p:spTree>
    <p:extLst>
      <p:ext uri="{BB962C8B-B14F-4D97-AF65-F5344CB8AC3E}">
        <p14:creationId xmlns:p14="http://schemas.microsoft.com/office/powerpoint/2010/main" val="2168317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1820</Words>
  <Application>Microsoft Office PowerPoint</Application>
  <PresentationFormat>Grand écran</PresentationFormat>
  <Paragraphs>248</Paragraphs>
  <Slides>13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Academy Engraved LET Plain</vt: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Hewlett-Packard Company</cp:lastModifiedBy>
  <cp:revision>53</cp:revision>
  <dcterms:created xsi:type="dcterms:W3CDTF">2019-03-04T15:42:51Z</dcterms:created>
  <dcterms:modified xsi:type="dcterms:W3CDTF">2019-03-05T10:19:24Z</dcterms:modified>
</cp:coreProperties>
</file>